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2"/>
  </p:sldMasterIdLst>
  <p:notesMasterIdLst>
    <p:notesMasterId r:id="rId95"/>
  </p:notesMasterIdLst>
  <p:handoutMasterIdLst>
    <p:handoutMasterId r:id="rId96"/>
  </p:handoutMasterIdLst>
  <p:sldIdLst>
    <p:sldId id="1490" r:id="rId3"/>
    <p:sldId id="1616" r:id="rId4"/>
    <p:sldId id="1617" r:id="rId5"/>
    <p:sldId id="1423" r:id="rId6"/>
    <p:sldId id="1618" r:id="rId7"/>
    <p:sldId id="1601" r:id="rId8"/>
    <p:sldId id="1619" r:id="rId9"/>
    <p:sldId id="1620" r:id="rId10"/>
    <p:sldId id="1621" r:id="rId11"/>
    <p:sldId id="1588" r:id="rId12"/>
    <p:sldId id="1609" r:id="rId13"/>
    <p:sldId id="1610" r:id="rId14"/>
    <p:sldId id="1612" r:id="rId15"/>
    <p:sldId id="1613" r:id="rId16"/>
    <p:sldId id="1493" r:id="rId17"/>
    <p:sldId id="1577" r:id="rId18"/>
    <p:sldId id="1622" r:id="rId19"/>
    <p:sldId id="1623" r:id="rId20"/>
    <p:sldId id="1161" r:id="rId21"/>
    <p:sldId id="1624" r:id="rId22"/>
    <p:sldId id="1625" r:id="rId23"/>
    <p:sldId id="1626" r:id="rId24"/>
    <p:sldId id="1627" r:id="rId25"/>
    <p:sldId id="1628" r:id="rId26"/>
    <p:sldId id="1629" r:id="rId27"/>
    <p:sldId id="1630" r:id="rId28"/>
    <p:sldId id="1293" r:id="rId29"/>
    <p:sldId id="1491" r:id="rId30"/>
    <p:sldId id="1455" r:id="rId31"/>
    <p:sldId id="1456" r:id="rId32"/>
    <p:sldId id="1457" r:id="rId33"/>
    <p:sldId id="1458" r:id="rId34"/>
    <p:sldId id="1163" r:id="rId35"/>
    <p:sldId id="1459" r:id="rId36"/>
    <p:sldId id="1460" r:id="rId37"/>
    <p:sldId id="1463" r:id="rId38"/>
    <p:sldId id="1464" r:id="rId39"/>
    <p:sldId id="1466" r:id="rId40"/>
    <p:sldId id="309" r:id="rId41"/>
    <p:sldId id="1125" r:id="rId42"/>
    <p:sldId id="1488" r:id="rId43"/>
    <p:sldId id="1489" r:id="rId44"/>
    <p:sldId id="1506" r:id="rId45"/>
    <p:sldId id="1507" r:id="rId46"/>
    <p:sldId id="1511" r:id="rId47"/>
    <p:sldId id="1512" r:id="rId48"/>
    <p:sldId id="1513" r:id="rId49"/>
    <p:sldId id="1514" r:id="rId50"/>
    <p:sldId id="1304" r:id="rId51"/>
    <p:sldId id="1517" r:id="rId52"/>
    <p:sldId id="1540" r:id="rId53"/>
    <p:sldId id="1541" r:id="rId54"/>
    <p:sldId id="1542" r:id="rId55"/>
    <p:sldId id="1615" r:id="rId56"/>
    <p:sldId id="1567" r:id="rId57"/>
    <p:sldId id="1568" r:id="rId58"/>
    <p:sldId id="1569" r:id="rId59"/>
    <p:sldId id="1570" r:id="rId60"/>
    <p:sldId id="1593" r:id="rId61"/>
    <p:sldId id="1594" r:id="rId62"/>
    <p:sldId id="1599" r:id="rId63"/>
    <p:sldId id="1600" r:id="rId64"/>
    <p:sldId id="1602" r:id="rId65"/>
    <p:sldId id="1603" r:id="rId66"/>
    <p:sldId id="1604" r:id="rId67"/>
    <p:sldId id="1605" r:id="rId68"/>
    <p:sldId id="1606" r:id="rId69"/>
    <p:sldId id="1607" r:id="rId70"/>
    <p:sldId id="1608" r:id="rId71"/>
    <p:sldId id="1492" r:id="rId72"/>
    <p:sldId id="1543" r:id="rId73"/>
    <p:sldId id="1640" r:id="rId74"/>
    <p:sldId id="1641" r:id="rId75"/>
    <p:sldId id="1562" r:id="rId76"/>
    <p:sldId id="1633" r:id="rId77"/>
    <p:sldId id="1289" r:id="rId78"/>
    <p:sldId id="1421" r:id="rId79"/>
    <p:sldId id="1635" r:id="rId80"/>
    <p:sldId id="1450" r:id="rId81"/>
    <p:sldId id="1636" r:id="rId82"/>
    <p:sldId id="1637" r:id="rId83"/>
    <p:sldId id="1638" r:id="rId84"/>
    <p:sldId id="1439" r:id="rId85"/>
    <p:sldId id="1494" r:id="rId86"/>
    <p:sldId id="1495" r:id="rId87"/>
    <p:sldId id="1496" r:id="rId88"/>
    <p:sldId id="1497" r:id="rId89"/>
    <p:sldId id="1498" r:id="rId90"/>
    <p:sldId id="1438" r:id="rId91"/>
    <p:sldId id="1499" r:id="rId92"/>
    <p:sldId id="1500" r:id="rId93"/>
    <p:sldId id="1639" r:id="rId94"/>
  </p:sldIdLst>
  <p:sldSz cx="12190413" cy="6859588"/>
  <p:notesSz cx="6858000" cy="9144000"/>
  <p:defaultTextStyle>
    <a:defPPr>
      <a:defRPr lang="zh-CN"/>
    </a:defPPr>
    <a:lvl1pPr marL="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8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4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0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2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8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1" userDrawn="1">
          <p15:clr>
            <a:srgbClr val="A4A3A4"/>
          </p15:clr>
        </p15:guide>
        <p15:guide id="2" pos="301" userDrawn="1">
          <p15:clr>
            <a:srgbClr val="A4A3A4"/>
          </p15:clr>
        </p15:guide>
        <p15:guide id="3" pos="642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zq" initials="lzq" lastIdx="11" clrIdx="0">
    <p:extLst>
      <p:ext uri="{19B8F6BF-5375-455C-9EA6-DF929625EA0E}">
        <p15:presenceInfo xmlns:p15="http://schemas.microsoft.com/office/powerpoint/2012/main" userId="f3b653b8ea518c2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1369B2"/>
    <a:srgbClr val="FFFFFF"/>
    <a:srgbClr val="1369B3"/>
    <a:srgbClr val="71A5D1"/>
    <a:srgbClr val="F2F2F2"/>
    <a:srgbClr val="EBAD13"/>
    <a:srgbClr val="BBBBBB"/>
    <a:srgbClr val="FAFAFA"/>
    <a:srgbClr val="006B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11" autoAdjust="0"/>
    <p:restoredTop sz="95974" autoAdjust="0"/>
  </p:normalViewPr>
  <p:slideViewPr>
    <p:cSldViewPr>
      <p:cViewPr varScale="1">
        <p:scale>
          <a:sx n="70" d="100"/>
          <a:sy n="70" d="100"/>
        </p:scale>
        <p:origin x="336" y="52"/>
      </p:cViewPr>
      <p:guideLst>
        <p:guide orient="horz" pos="4321"/>
        <p:guide pos="301"/>
        <p:guide pos="642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commentAuthors" Target="commentAuthor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presProps" Target="presProps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363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185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8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4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0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8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8811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3296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1677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6879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EB73B-3225-CC05-54B7-BC24D1434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61A4C8A-467A-B854-9A97-B530A2E764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0199F26-C882-37E6-82EC-28493F0DE0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017695-AF0C-16B1-4CE3-DFC7D9665C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43714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6987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44126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0956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966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5233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687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04502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61828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7070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2857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55788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64321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46906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7433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53408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290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04999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9433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01365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6879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013650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95474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06139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049990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09427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57613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155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7200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5477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9CBFD-46D1-F7FE-EE84-54156D8D1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87D445C-2EFC-D2B7-A981-BD488A7B91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EB4DACE-D688-0052-FD32-05B1FA08A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7590298-C190-8F12-F286-C8AFD935F5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3980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492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827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015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66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777" y="2309308"/>
            <a:ext cx="10850541" cy="899333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820" y="3566185"/>
            <a:ext cx="10850454" cy="801518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5365" indent="0" algn="ctr">
              <a:buNone/>
              <a:defRPr sz="1600"/>
            </a:lvl6pPr>
            <a:lvl7pPr marL="2742565" indent="0" algn="ctr">
              <a:buNone/>
              <a:defRPr sz="1600"/>
            </a:lvl7pPr>
            <a:lvl8pPr marL="3199765" indent="0" algn="ctr">
              <a:buNone/>
              <a:defRPr sz="1600"/>
            </a:lvl8pPr>
            <a:lvl9pPr marL="3656965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>
          <a:xfrm>
            <a:off x="1007304" y="834057"/>
            <a:ext cx="104638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7"/>
          <p:cNvGrpSpPr/>
          <p:nvPr userDrawn="1"/>
        </p:nvGrpSpPr>
        <p:grpSpPr bwMode="auto">
          <a:xfrm>
            <a:off x="431315" y="390618"/>
            <a:ext cx="520428" cy="274702"/>
            <a:chOff x="0" y="0"/>
            <a:chExt cx="1041399" cy="549275"/>
          </a:xfrm>
        </p:grpSpPr>
        <p:sp>
          <p:nvSpPr>
            <p:cNvPr id="13" name="Freeform 16"/>
            <p:cNvSpPr/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005D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399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Freeform 18"/>
            <p:cNvSpPr/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6" name="矩形 5"/>
          <p:cNvSpPr/>
          <p:nvPr userDrawn="1"/>
        </p:nvSpPr>
        <p:spPr>
          <a:xfrm>
            <a:off x="0" y="6794447"/>
            <a:ext cx="10631710" cy="84639"/>
          </a:xfrm>
          <a:prstGeom prst="rect">
            <a:avLst/>
          </a:prstGeom>
          <a:solidFill>
            <a:srgbClr val="1369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 userDrawn="1"/>
        </p:nvSpPr>
        <p:spPr>
          <a:xfrm>
            <a:off x="10703717" y="6794446"/>
            <a:ext cx="1486695" cy="8463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959" y="4407922"/>
            <a:ext cx="10361851" cy="1362390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959" y="2907386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21" y="1600572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793" y="1600572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00" b="1"/>
            </a:lvl4pPr>
            <a:lvl5pPr marL="2438400" indent="0">
              <a:buNone/>
              <a:defRPr sz="2100" b="1"/>
            </a:lvl5pPr>
            <a:lvl6pPr marL="3048000" indent="0">
              <a:buNone/>
              <a:defRPr sz="2100" b="1"/>
            </a:lvl6pPr>
            <a:lvl7pPr marL="3657600" indent="0">
              <a:buNone/>
              <a:defRPr sz="2100" b="1"/>
            </a:lvl7pPr>
            <a:lvl8pPr marL="4267200" indent="0">
              <a:buNone/>
              <a:defRPr sz="2100" b="1"/>
            </a:lvl8pPr>
            <a:lvl9pPr marL="4876800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5378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2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00" b="1"/>
            </a:lvl4pPr>
            <a:lvl5pPr marL="2438400" indent="0">
              <a:buNone/>
              <a:defRPr sz="2100" b="1"/>
            </a:lvl5pPr>
            <a:lvl6pPr marL="3048000" indent="0">
              <a:buNone/>
              <a:defRPr sz="2100" b="1"/>
            </a:lvl6pPr>
            <a:lvl7pPr marL="3657600" indent="0">
              <a:buNone/>
              <a:defRPr sz="2100" b="1"/>
            </a:lvl7pPr>
            <a:lvl8pPr marL="4267200" indent="0">
              <a:buNone/>
              <a:defRPr sz="2100" b="1"/>
            </a:lvl8pPr>
            <a:lvl9pPr marL="4876800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2" y="2175378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等腰三角形 7"/>
          <p:cNvSpPr/>
          <p:nvPr userDrawn="1"/>
        </p:nvSpPr>
        <p:spPr>
          <a:xfrm flipH="1" flipV="1">
            <a:off x="-767029" y="-29126"/>
            <a:ext cx="3825848" cy="1804442"/>
          </a:xfrm>
          <a:prstGeom prst="triangle">
            <a:avLst/>
          </a:prstGeom>
          <a:solidFill>
            <a:srgbClr val="E9EAEF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 userDrawn="1"/>
        </p:nvSpPr>
        <p:spPr>
          <a:xfrm flipH="1" flipV="1">
            <a:off x="1413539" y="0"/>
            <a:ext cx="3825848" cy="1804442"/>
          </a:xfrm>
          <a:prstGeom prst="triangle">
            <a:avLst/>
          </a:prstGeom>
          <a:solidFill>
            <a:srgbClr val="E9EAEF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 userDrawn="1"/>
        </p:nvSpPr>
        <p:spPr>
          <a:xfrm>
            <a:off x="6085438" y="4298493"/>
            <a:ext cx="5426766" cy="2559507"/>
          </a:xfrm>
          <a:prstGeom prst="triangle">
            <a:avLst/>
          </a:prstGeom>
          <a:solidFill>
            <a:srgbClr val="E9EAEF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 userDrawn="1"/>
        </p:nvSpPr>
        <p:spPr>
          <a:xfrm>
            <a:off x="7741543" y="3609725"/>
            <a:ext cx="6887119" cy="3248275"/>
          </a:xfrm>
          <a:prstGeom prst="triangle">
            <a:avLst/>
          </a:prstGeom>
          <a:solidFill>
            <a:srgbClr val="E9EAEF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 userDrawn="1"/>
        </p:nvGrpSpPr>
        <p:grpSpPr>
          <a:xfrm>
            <a:off x="2308773" y="3693670"/>
            <a:ext cx="7551038" cy="105497"/>
            <a:chOff x="2101845" y="3387257"/>
            <a:chExt cx="7551038" cy="105497"/>
          </a:xfrm>
        </p:grpSpPr>
        <p:cxnSp>
          <p:nvCxnSpPr>
            <p:cNvPr id="42" name="直接连接符 41"/>
            <p:cNvCxnSpPr/>
            <p:nvPr/>
          </p:nvCxnSpPr>
          <p:spPr>
            <a:xfrm>
              <a:off x="2369489" y="3440005"/>
              <a:ext cx="7283394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椭圆 44"/>
            <p:cNvSpPr/>
            <p:nvPr/>
          </p:nvSpPr>
          <p:spPr>
            <a:xfrm>
              <a:off x="2101845" y="3387257"/>
              <a:ext cx="105497" cy="105497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椭圆 1"/>
          <p:cNvSpPr/>
          <p:nvPr userDrawn="1"/>
        </p:nvSpPr>
        <p:spPr>
          <a:xfrm>
            <a:off x="9998623" y="3693670"/>
            <a:ext cx="105497" cy="10549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984634" y="1413103"/>
            <a:ext cx="101984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 userDrawn="1"/>
        </p:nvGrpSpPr>
        <p:grpSpPr>
          <a:xfrm>
            <a:off x="10607120" y="654595"/>
            <a:ext cx="575989" cy="577246"/>
            <a:chOff x="6084168" y="1274820"/>
            <a:chExt cx="432048" cy="432834"/>
          </a:xfrm>
        </p:grpSpPr>
        <p:sp>
          <p:nvSpPr>
            <p:cNvPr id="10" name="椭圆 22"/>
            <p:cNvSpPr>
              <a:spLocks noChangeArrowheads="1"/>
            </p:cNvSpPr>
            <p:nvPr/>
          </p:nvSpPr>
          <p:spPr bwMode="auto">
            <a:xfrm>
              <a:off x="6084168" y="1274820"/>
              <a:ext cx="432048" cy="432834"/>
            </a:xfrm>
            <a:prstGeom prst="ellipse">
              <a:avLst/>
            </a:prstGeom>
            <a:solidFill>
              <a:srgbClr val="1369B2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" name="Freeform 59"/>
            <p:cNvSpPr>
              <a:spLocks noChangeArrowheads="1"/>
            </p:cNvSpPr>
            <p:nvPr/>
          </p:nvSpPr>
          <p:spPr bwMode="auto">
            <a:xfrm>
              <a:off x="6180302" y="1365898"/>
              <a:ext cx="239780" cy="250679"/>
            </a:xfrm>
            <a:custGeom>
              <a:avLst/>
              <a:gdLst>
                <a:gd name="T0" fmla="*/ 73627430 w 581"/>
                <a:gd name="T1" fmla="*/ 67678707 h 609"/>
                <a:gd name="T2" fmla="*/ 61659637 w 581"/>
                <a:gd name="T3" fmla="*/ 78678142 h 609"/>
                <a:gd name="T4" fmla="*/ 54244957 w 581"/>
                <a:gd name="T5" fmla="*/ 72208055 h 609"/>
                <a:gd name="T6" fmla="*/ 57106883 w 581"/>
                <a:gd name="T7" fmla="*/ 65867111 h 609"/>
                <a:gd name="T8" fmla="*/ 61659637 w 581"/>
                <a:gd name="T9" fmla="*/ 69490662 h 609"/>
                <a:gd name="T10" fmla="*/ 71806401 w 581"/>
                <a:gd name="T11" fmla="*/ 61338122 h 609"/>
                <a:gd name="T12" fmla="*/ 73627430 w 581"/>
                <a:gd name="T13" fmla="*/ 67678707 h 609"/>
                <a:gd name="T14" fmla="*/ 61659637 w 581"/>
                <a:gd name="T15" fmla="*/ 64055516 h 609"/>
                <a:gd name="T16" fmla="*/ 49691843 w 581"/>
                <a:gd name="T17" fmla="*/ 69490662 h 609"/>
                <a:gd name="T18" fmla="*/ 51513233 w 581"/>
                <a:gd name="T19" fmla="*/ 75054951 h 609"/>
                <a:gd name="T20" fmla="*/ 3772261 w 581"/>
                <a:gd name="T21" fmla="*/ 78678142 h 609"/>
                <a:gd name="T22" fmla="*/ 0 w 581"/>
                <a:gd name="T23" fmla="*/ 10999436 h 609"/>
                <a:gd name="T24" fmla="*/ 10146404 w 581"/>
                <a:gd name="T25" fmla="*/ 7246742 h 609"/>
                <a:gd name="T26" fmla="*/ 17561444 w 581"/>
                <a:gd name="T27" fmla="*/ 18246178 h 609"/>
                <a:gd name="T28" fmla="*/ 24845922 w 581"/>
                <a:gd name="T29" fmla="*/ 7246742 h 609"/>
                <a:gd name="T30" fmla="*/ 28488341 w 581"/>
                <a:gd name="T31" fmla="*/ 10999436 h 609"/>
                <a:gd name="T32" fmla="*/ 43318061 w 581"/>
                <a:gd name="T33" fmla="*/ 10999436 h 609"/>
                <a:gd name="T34" fmla="*/ 46960119 w 581"/>
                <a:gd name="T35" fmla="*/ 7246742 h 609"/>
                <a:gd name="T36" fmla="*/ 54244957 w 581"/>
                <a:gd name="T37" fmla="*/ 18246178 h 609"/>
                <a:gd name="T38" fmla="*/ 61659637 w 581"/>
                <a:gd name="T39" fmla="*/ 7246742 h 609"/>
                <a:gd name="T40" fmla="*/ 71806401 w 581"/>
                <a:gd name="T41" fmla="*/ 10999436 h 609"/>
                <a:gd name="T42" fmla="*/ 66212751 w 581"/>
                <a:gd name="T43" fmla="*/ 59526167 h 609"/>
                <a:gd name="T44" fmla="*/ 10146404 w 581"/>
                <a:gd name="T45" fmla="*/ 63149718 h 609"/>
                <a:gd name="T46" fmla="*/ 12878128 w 581"/>
                <a:gd name="T47" fmla="*/ 65867111 h 609"/>
                <a:gd name="T48" fmla="*/ 39545439 w 581"/>
                <a:gd name="T49" fmla="*/ 63149718 h 609"/>
                <a:gd name="T50" fmla="*/ 39545439 w 581"/>
                <a:gd name="T51" fmla="*/ 63149718 h 609"/>
                <a:gd name="T52" fmla="*/ 39545439 w 581"/>
                <a:gd name="T53" fmla="*/ 63149718 h 609"/>
                <a:gd name="T54" fmla="*/ 12878128 w 581"/>
                <a:gd name="T55" fmla="*/ 60431965 h 609"/>
                <a:gd name="T56" fmla="*/ 58017218 w 581"/>
                <a:gd name="T57" fmla="*/ 28339815 h 609"/>
                <a:gd name="T58" fmla="*/ 13788823 w 581"/>
                <a:gd name="T59" fmla="*/ 28339815 h 609"/>
                <a:gd name="T60" fmla="*/ 13788823 w 581"/>
                <a:gd name="T61" fmla="*/ 35715700 h 609"/>
                <a:gd name="T62" fmla="*/ 61659637 w 581"/>
                <a:gd name="T63" fmla="*/ 31963007 h 609"/>
                <a:gd name="T64" fmla="*/ 58017218 w 581"/>
                <a:gd name="T65" fmla="*/ 43868240 h 609"/>
                <a:gd name="T66" fmla="*/ 35903020 w 581"/>
                <a:gd name="T67" fmla="*/ 43868240 h 609"/>
                <a:gd name="T68" fmla="*/ 13788823 w 581"/>
                <a:gd name="T69" fmla="*/ 43868240 h 609"/>
                <a:gd name="T70" fmla="*/ 13788823 w 581"/>
                <a:gd name="T71" fmla="*/ 51244484 h 609"/>
                <a:gd name="T72" fmla="*/ 35903020 w 581"/>
                <a:gd name="T73" fmla="*/ 51244484 h 609"/>
                <a:gd name="T74" fmla="*/ 61659637 w 581"/>
                <a:gd name="T75" fmla="*/ 47491791 h 609"/>
                <a:gd name="T76" fmla="*/ 54244957 w 581"/>
                <a:gd name="T77" fmla="*/ 14622627 h 609"/>
                <a:gd name="T78" fmla="*/ 50602538 w 581"/>
                <a:gd name="T79" fmla="*/ 10999436 h 609"/>
                <a:gd name="T80" fmla="*/ 54244957 w 581"/>
                <a:gd name="T81" fmla="*/ 0 h 609"/>
                <a:gd name="T82" fmla="*/ 58017218 w 581"/>
                <a:gd name="T83" fmla="*/ 10999436 h 609"/>
                <a:gd name="T84" fmla="*/ 35903020 w 581"/>
                <a:gd name="T85" fmla="*/ 14622627 h 609"/>
                <a:gd name="T86" fmla="*/ 32260601 w 581"/>
                <a:gd name="T87" fmla="*/ 10999436 h 609"/>
                <a:gd name="T88" fmla="*/ 35903020 w 581"/>
                <a:gd name="T89" fmla="*/ 0 h 609"/>
                <a:gd name="T90" fmla="*/ 39545439 w 581"/>
                <a:gd name="T91" fmla="*/ 10999436 h 609"/>
                <a:gd name="T92" fmla="*/ 17561444 w 581"/>
                <a:gd name="T93" fmla="*/ 14622627 h 609"/>
                <a:gd name="T94" fmla="*/ 13788823 w 581"/>
                <a:gd name="T95" fmla="*/ 10999436 h 609"/>
                <a:gd name="T96" fmla="*/ 17561444 w 581"/>
                <a:gd name="T97" fmla="*/ 0 h 609"/>
                <a:gd name="T98" fmla="*/ 21203502 w 581"/>
                <a:gd name="T99" fmla="*/ 10999436 h 60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581" h="609">
                  <a:moveTo>
                    <a:pt x="566" y="523"/>
                  </a:moveTo>
                  <a:lnTo>
                    <a:pt x="566" y="523"/>
                  </a:lnTo>
                  <a:cubicBezTo>
                    <a:pt x="495" y="594"/>
                    <a:pt x="495" y="594"/>
                    <a:pt x="495" y="594"/>
                  </a:cubicBezTo>
                  <a:cubicBezTo>
                    <a:pt x="488" y="601"/>
                    <a:pt x="481" y="608"/>
                    <a:pt x="474" y="608"/>
                  </a:cubicBezTo>
                  <a:cubicBezTo>
                    <a:pt x="467" y="608"/>
                    <a:pt x="460" y="601"/>
                    <a:pt x="453" y="594"/>
                  </a:cubicBezTo>
                  <a:cubicBezTo>
                    <a:pt x="417" y="558"/>
                    <a:pt x="417" y="558"/>
                    <a:pt x="417" y="558"/>
                  </a:cubicBezTo>
                  <a:cubicBezTo>
                    <a:pt x="410" y="551"/>
                    <a:pt x="410" y="544"/>
                    <a:pt x="410" y="537"/>
                  </a:cubicBezTo>
                  <a:cubicBezTo>
                    <a:pt x="410" y="523"/>
                    <a:pt x="417" y="509"/>
                    <a:pt x="439" y="509"/>
                  </a:cubicBezTo>
                  <a:cubicBezTo>
                    <a:pt x="446" y="509"/>
                    <a:pt x="453" y="516"/>
                    <a:pt x="453" y="523"/>
                  </a:cubicBezTo>
                  <a:cubicBezTo>
                    <a:pt x="474" y="537"/>
                    <a:pt x="474" y="537"/>
                    <a:pt x="474" y="537"/>
                  </a:cubicBezTo>
                  <a:cubicBezTo>
                    <a:pt x="530" y="481"/>
                    <a:pt x="530" y="481"/>
                    <a:pt x="530" y="481"/>
                  </a:cubicBezTo>
                  <a:cubicBezTo>
                    <a:pt x="537" y="474"/>
                    <a:pt x="545" y="474"/>
                    <a:pt x="552" y="474"/>
                  </a:cubicBezTo>
                  <a:cubicBezTo>
                    <a:pt x="566" y="474"/>
                    <a:pt x="580" y="488"/>
                    <a:pt x="580" y="502"/>
                  </a:cubicBezTo>
                  <a:cubicBezTo>
                    <a:pt x="580" y="509"/>
                    <a:pt x="573" y="516"/>
                    <a:pt x="566" y="523"/>
                  </a:cubicBezTo>
                  <a:close/>
                  <a:moveTo>
                    <a:pt x="474" y="495"/>
                  </a:moveTo>
                  <a:lnTo>
                    <a:pt x="474" y="495"/>
                  </a:lnTo>
                  <a:cubicBezTo>
                    <a:pt x="467" y="488"/>
                    <a:pt x="453" y="481"/>
                    <a:pt x="439" y="481"/>
                  </a:cubicBezTo>
                  <a:cubicBezTo>
                    <a:pt x="403" y="481"/>
                    <a:pt x="382" y="509"/>
                    <a:pt x="382" y="537"/>
                  </a:cubicBezTo>
                  <a:cubicBezTo>
                    <a:pt x="382" y="558"/>
                    <a:pt x="389" y="573"/>
                    <a:pt x="396" y="580"/>
                  </a:cubicBezTo>
                  <a:cubicBezTo>
                    <a:pt x="424" y="608"/>
                    <a:pt x="424" y="608"/>
                    <a:pt x="424" y="608"/>
                  </a:cubicBezTo>
                  <a:cubicBezTo>
                    <a:pt x="29" y="608"/>
                    <a:pt x="29" y="608"/>
                    <a:pt x="29" y="608"/>
                  </a:cubicBezTo>
                  <a:cubicBezTo>
                    <a:pt x="15" y="608"/>
                    <a:pt x="0" y="594"/>
                    <a:pt x="0" y="58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71"/>
                    <a:pt x="15" y="56"/>
                    <a:pt x="29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8" y="120"/>
                    <a:pt x="106" y="141"/>
                    <a:pt x="135" y="141"/>
                  </a:cubicBezTo>
                  <a:cubicBezTo>
                    <a:pt x="163" y="141"/>
                    <a:pt x="191" y="120"/>
                    <a:pt x="191" y="85"/>
                  </a:cubicBezTo>
                  <a:cubicBezTo>
                    <a:pt x="191" y="56"/>
                    <a:pt x="191" y="56"/>
                    <a:pt x="191" y="56"/>
                  </a:cubicBezTo>
                  <a:cubicBezTo>
                    <a:pt x="219" y="56"/>
                    <a:pt x="219" y="56"/>
                    <a:pt x="219" y="56"/>
                  </a:cubicBezTo>
                  <a:cubicBezTo>
                    <a:pt x="219" y="85"/>
                    <a:pt x="219" y="85"/>
                    <a:pt x="219" y="85"/>
                  </a:cubicBezTo>
                  <a:cubicBezTo>
                    <a:pt x="219" y="120"/>
                    <a:pt x="248" y="141"/>
                    <a:pt x="276" y="141"/>
                  </a:cubicBezTo>
                  <a:cubicBezTo>
                    <a:pt x="304" y="141"/>
                    <a:pt x="333" y="120"/>
                    <a:pt x="333" y="85"/>
                  </a:cubicBezTo>
                  <a:cubicBezTo>
                    <a:pt x="333" y="56"/>
                    <a:pt x="333" y="56"/>
                    <a:pt x="333" y="56"/>
                  </a:cubicBezTo>
                  <a:cubicBezTo>
                    <a:pt x="361" y="56"/>
                    <a:pt x="361" y="56"/>
                    <a:pt x="361" y="56"/>
                  </a:cubicBezTo>
                  <a:cubicBezTo>
                    <a:pt x="361" y="85"/>
                    <a:pt x="361" y="85"/>
                    <a:pt x="361" y="85"/>
                  </a:cubicBezTo>
                  <a:cubicBezTo>
                    <a:pt x="361" y="120"/>
                    <a:pt x="389" y="141"/>
                    <a:pt x="417" y="141"/>
                  </a:cubicBezTo>
                  <a:cubicBezTo>
                    <a:pt x="446" y="141"/>
                    <a:pt x="474" y="120"/>
                    <a:pt x="474" y="85"/>
                  </a:cubicBezTo>
                  <a:cubicBezTo>
                    <a:pt x="474" y="56"/>
                    <a:pt x="474" y="56"/>
                    <a:pt x="474" y="56"/>
                  </a:cubicBezTo>
                  <a:cubicBezTo>
                    <a:pt x="523" y="56"/>
                    <a:pt x="523" y="56"/>
                    <a:pt x="523" y="56"/>
                  </a:cubicBezTo>
                  <a:cubicBezTo>
                    <a:pt x="537" y="56"/>
                    <a:pt x="552" y="71"/>
                    <a:pt x="552" y="85"/>
                  </a:cubicBezTo>
                  <a:cubicBezTo>
                    <a:pt x="552" y="445"/>
                    <a:pt x="552" y="445"/>
                    <a:pt x="552" y="445"/>
                  </a:cubicBezTo>
                  <a:cubicBezTo>
                    <a:pt x="530" y="445"/>
                    <a:pt x="516" y="452"/>
                    <a:pt x="509" y="460"/>
                  </a:cubicBezTo>
                  <a:lnTo>
                    <a:pt x="474" y="495"/>
                  </a:lnTo>
                  <a:close/>
                  <a:moveTo>
                    <a:pt x="78" y="488"/>
                  </a:moveTo>
                  <a:lnTo>
                    <a:pt x="78" y="488"/>
                  </a:lnTo>
                  <a:cubicBezTo>
                    <a:pt x="78" y="502"/>
                    <a:pt x="85" y="509"/>
                    <a:pt x="99" y="509"/>
                  </a:cubicBezTo>
                  <a:cubicBezTo>
                    <a:pt x="283" y="509"/>
                    <a:pt x="283" y="509"/>
                    <a:pt x="283" y="509"/>
                  </a:cubicBezTo>
                  <a:cubicBezTo>
                    <a:pt x="297" y="509"/>
                    <a:pt x="304" y="502"/>
                    <a:pt x="304" y="488"/>
                  </a:cubicBezTo>
                  <a:cubicBezTo>
                    <a:pt x="304" y="474"/>
                    <a:pt x="297" y="467"/>
                    <a:pt x="283" y="467"/>
                  </a:cubicBezTo>
                  <a:cubicBezTo>
                    <a:pt x="99" y="467"/>
                    <a:pt x="99" y="467"/>
                    <a:pt x="99" y="467"/>
                  </a:cubicBezTo>
                  <a:cubicBezTo>
                    <a:pt x="85" y="467"/>
                    <a:pt x="78" y="474"/>
                    <a:pt x="78" y="488"/>
                  </a:cubicBezTo>
                  <a:close/>
                  <a:moveTo>
                    <a:pt x="446" y="219"/>
                  </a:moveTo>
                  <a:lnTo>
                    <a:pt x="446" y="219"/>
                  </a:lnTo>
                  <a:cubicBezTo>
                    <a:pt x="106" y="219"/>
                    <a:pt x="106" y="219"/>
                    <a:pt x="106" y="219"/>
                  </a:cubicBezTo>
                  <a:cubicBezTo>
                    <a:pt x="92" y="219"/>
                    <a:pt x="78" y="233"/>
                    <a:pt x="78" y="247"/>
                  </a:cubicBezTo>
                  <a:cubicBezTo>
                    <a:pt x="78" y="262"/>
                    <a:pt x="92" y="276"/>
                    <a:pt x="106" y="276"/>
                  </a:cubicBezTo>
                  <a:cubicBezTo>
                    <a:pt x="446" y="276"/>
                    <a:pt x="446" y="276"/>
                    <a:pt x="446" y="276"/>
                  </a:cubicBezTo>
                  <a:cubicBezTo>
                    <a:pt x="460" y="276"/>
                    <a:pt x="474" y="262"/>
                    <a:pt x="474" y="247"/>
                  </a:cubicBezTo>
                  <a:cubicBezTo>
                    <a:pt x="474" y="233"/>
                    <a:pt x="460" y="219"/>
                    <a:pt x="446" y="219"/>
                  </a:cubicBezTo>
                  <a:close/>
                  <a:moveTo>
                    <a:pt x="446" y="339"/>
                  </a:moveTo>
                  <a:lnTo>
                    <a:pt x="446" y="339"/>
                  </a:lnTo>
                  <a:cubicBezTo>
                    <a:pt x="276" y="339"/>
                    <a:pt x="276" y="339"/>
                    <a:pt x="276" y="339"/>
                  </a:cubicBezTo>
                  <a:cubicBezTo>
                    <a:pt x="226" y="339"/>
                    <a:pt x="226" y="339"/>
                    <a:pt x="226" y="339"/>
                  </a:cubicBezTo>
                  <a:cubicBezTo>
                    <a:pt x="106" y="339"/>
                    <a:pt x="106" y="339"/>
                    <a:pt x="106" y="339"/>
                  </a:cubicBezTo>
                  <a:cubicBezTo>
                    <a:pt x="92" y="339"/>
                    <a:pt x="78" y="353"/>
                    <a:pt x="78" y="367"/>
                  </a:cubicBezTo>
                  <a:cubicBezTo>
                    <a:pt x="78" y="389"/>
                    <a:pt x="92" y="396"/>
                    <a:pt x="106" y="396"/>
                  </a:cubicBezTo>
                  <a:cubicBezTo>
                    <a:pt x="226" y="396"/>
                    <a:pt x="226" y="396"/>
                    <a:pt x="226" y="396"/>
                  </a:cubicBezTo>
                  <a:cubicBezTo>
                    <a:pt x="276" y="396"/>
                    <a:pt x="276" y="396"/>
                    <a:pt x="276" y="396"/>
                  </a:cubicBezTo>
                  <a:cubicBezTo>
                    <a:pt x="446" y="396"/>
                    <a:pt x="446" y="396"/>
                    <a:pt x="446" y="396"/>
                  </a:cubicBezTo>
                  <a:cubicBezTo>
                    <a:pt x="460" y="396"/>
                    <a:pt x="474" y="389"/>
                    <a:pt x="474" y="367"/>
                  </a:cubicBezTo>
                  <a:cubicBezTo>
                    <a:pt x="474" y="353"/>
                    <a:pt x="460" y="339"/>
                    <a:pt x="446" y="339"/>
                  </a:cubicBezTo>
                  <a:close/>
                  <a:moveTo>
                    <a:pt x="417" y="113"/>
                  </a:moveTo>
                  <a:lnTo>
                    <a:pt x="417" y="113"/>
                  </a:lnTo>
                  <a:cubicBezTo>
                    <a:pt x="403" y="113"/>
                    <a:pt x="389" y="106"/>
                    <a:pt x="389" y="85"/>
                  </a:cubicBezTo>
                  <a:cubicBezTo>
                    <a:pt x="389" y="28"/>
                    <a:pt x="389" y="28"/>
                    <a:pt x="389" y="28"/>
                  </a:cubicBezTo>
                  <a:cubicBezTo>
                    <a:pt x="389" y="14"/>
                    <a:pt x="403" y="0"/>
                    <a:pt x="417" y="0"/>
                  </a:cubicBezTo>
                  <a:cubicBezTo>
                    <a:pt x="431" y="0"/>
                    <a:pt x="446" y="14"/>
                    <a:pt x="446" y="28"/>
                  </a:cubicBezTo>
                  <a:cubicBezTo>
                    <a:pt x="446" y="85"/>
                    <a:pt x="446" y="85"/>
                    <a:pt x="446" y="85"/>
                  </a:cubicBezTo>
                  <a:cubicBezTo>
                    <a:pt x="446" y="106"/>
                    <a:pt x="431" y="113"/>
                    <a:pt x="417" y="113"/>
                  </a:cubicBezTo>
                  <a:close/>
                  <a:moveTo>
                    <a:pt x="276" y="113"/>
                  </a:moveTo>
                  <a:lnTo>
                    <a:pt x="276" y="113"/>
                  </a:lnTo>
                  <a:cubicBezTo>
                    <a:pt x="262" y="113"/>
                    <a:pt x="248" y="106"/>
                    <a:pt x="248" y="85"/>
                  </a:cubicBezTo>
                  <a:cubicBezTo>
                    <a:pt x="248" y="28"/>
                    <a:pt x="248" y="28"/>
                    <a:pt x="248" y="28"/>
                  </a:cubicBezTo>
                  <a:cubicBezTo>
                    <a:pt x="248" y="14"/>
                    <a:pt x="262" y="0"/>
                    <a:pt x="276" y="0"/>
                  </a:cubicBezTo>
                  <a:cubicBezTo>
                    <a:pt x="290" y="0"/>
                    <a:pt x="304" y="14"/>
                    <a:pt x="304" y="28"/>
                  </a:cubicBezTo>
                  <a:cubicBezTo>
                    <a:pt x="304" y="85"/>
                    <a:pt x="304" y="85"/>
                    <a:pt x="304" y="85"/>
                  </a:cubicBezTo>
                  <a:cubicBezTo>
                    <a:pt x="304" y="106"/>
                    <a:pt x="290" y="113"/>
                    <a:pt x="276" y="113"/>
                  </a:cubicBezTo>
                  <a:close/>
                  <a:moveTo>
                    <a:pt x="135" y="113"/>
                  </a:moveTo>
                  <a:lnTo>
                    <a:pt x="135" y="113"/>
                  </a:lnTo>
                  <a:cubicBezTo>
                    <a:pt x="121" y="113"/>
                    <a:pt x="106" y="106"/>
                    <a:pt x="106" y="85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14"/>
                    <a:pt x="121" y="0"/>
                    <a:pt x="135" y="0"/>
                  </a:cubicBezTo>
                  <a:cubicBezTo>
                    <a:pt x="149" y="0"/>
                    <a:pt x="163" y="14"/>
                    <a:pt x="163" y="28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3" y="106"/>
                    <a:pt x="149" y="113"/>
                    <a:pt x="135" y="1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 userDrawn="1"/>
        </p:nvGrpSpPr>
        <p:grpSpPr>
          <a:xfrm>
            <a:off x="8879153" y="655120"/>
            <a:ext cx="575989" cy="576197"/>
            <a:chOff x="4788024" y="1275213"/>
            <a:chExt cx="432048" cy="432048"/>
          </a:xfrm>
        </p:grpSpPr>
        <p:sp>
          <p:nvSpPr>
            <p:cNvPr id="13" name="椭圆 65"/>
            <p:cNvSpPr>
              <a:spLocks noChangeArrowheads="1"/>
            </p:cNvSpPr>
            <p:nvPr/>
          </p:nvSpPr>
          <p:spPr bwMode="auto">
            <a:xfrm>
              <a:off x="4788024" y="1275213"/>
              <a:ext cx="432048" cy="432048"/>
            </a:xfrm>
            <a:prstGeom prst="ellipse">
              <a:avLst/>
            </a:prstGeom>
            <a:solidFill>
              <a:srgbClr val="F79600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" name="Freeform 110"/>
            <p:cNvSpPr>
              <a:spLocks noChangeArrowheads="1"/>
            </p:cNvSpPr>
            <p:nvPr/>
          </p:nvSpPr>
          <p:spPr bwMode="auto">
            <a:xfrm>
              <a:off x="4891102" y="1366806"/>
              <a:ext cx="250679" cy="248862"/>
            </a:xfrm>
            <a:custGeom>
              <a:avLst/>
              <a:gdLst>
                <a:gd name="T0" fmla="*/ 78678142 w 609"/>
                <a:gd name="T1" fmla="*/ 71002280 h 602"/>
                <a:gd name="T2" fmla="*/ 78678142 w 609"/>
                <a:gd name="T3" fmla="*/ 71002280 h 602"/>
                <a:gd name="T4" fmla="*/ 71302258 w 609"/>
                <a:gd name="T5" fmla="*/ 78441997 h 602"/>
                <a:gd name="T6" fmla="*/ 65867111 w 609"/>
                <a:gd name="T7" fmla="*/ 76614673 h 602"/>
                <a:gd name="T8" fmla="*/ 44774038 w 609"/>
                <a:gd name="T9" fmla="*/ 54426302 h 602"/>
                <a:gd name="T10" fmla="*/ 29245613 w 609"/>
                <a:gd name="T11" fmla="*/ 59125033 h 602"/>
                <a:gd name="T12" fmla="*/ 0 w 609"/>
                <a:gd name="T13" fmla="*/ 29497307 h 602"/>
                <a:gd name="T14" fmla="*/ 29245613 w 609"/>
                <a:gd name="T15" fmla="*/ 0 h 602"/>
                <a:gd name="T16" fmla="*/ 58491226 w 609"/>
                <a:gd name="T17" fmla="*/ 29497307 h 602"/>
                <a:gd name="T18" fmla="*/ 54867675 w 609"/>
                <a:gd name="T19" fmla="*/ 44376380 h 602"/>
                <a:gd name="T20" fmla="*/ 75960749 w 609"/>
                <a:gd name="T21" fmla="*/ 65520668 h 602"/>
                <a:gd name="T22" fmla="*/ 78678142 w 609"/>
                <a:gd name="T23" fmla="*/ 71002280 h 602"/>
                <a:gd name="T24" fmla="*/ 29245613 w 609"/>
                <a:gd name="T25" fmla="*/ 7439717 h 602"/>
                <a:gd name="T26" fmla="*/ 29245613 w 609"/>
                <a:gd name="T27" fmla="*/ 7439717 h 602"/>
                <a:gd name="T28" fmla="*/ 7246742 w 609"/>
                <a:gd name="T29" fmla="*/ 29497307 h 602"/>
                <a:gd name="T30" fmla="*/ 29245613 w 609"/>
                <a:gd name="T31" fmla="*/ 51685677 h 602"/>
                <a:gd name="T32" fmla="*/ 51244484 w 609"/>
                <a:gd name="T33" fmla="*/ 29497307 h 602"/>
                <a:gd name="T34" fmla="*/ 29245613 w 609"/>
                <a:gd name="T35" fmla="*/ 7439717 h 602"/>
                <a:gd name="T36" fmla="*/ 42056644 w 609"/>
                <a:gd name="T37" fmla="*/ 33282375 h 602"/>
                <a:gd name="T38" fmla="*/ 42056644 w 609"/>
                <a:gd name="T39" fmla="*/ 33282375 h 602"/>
                <a:gd name="T40" fmla="*/ 32868804 w 609"/>
                <a:gd name="T41" fmla="*/ 33282375 h 602"/>
                <a:gd name="T42" fmla="*/ 32868804 w 609"/>
                <a:gd name="T43" fmla="*/ 41504973 h 602"/>
                <a:gd name="T44" fmla="*/ 29245613 w 609"/>
                <a:gd name="T45" fmla="*/ 45290042 h 602"/>
                <a:gd name="T46" fmla="*/ 25622062 w 609"/>
                <a:gd name="T47" fmla="*/ 41504973 h 602"/>
                <a:gd name="T48" fmla="*/ 25622062 w 609"/>
                <a:gd name="T49" fmla="*/ 33282375 h 602"/>
                <a:gd name="T50" fmla="*/ 17340380 w 609"/>
                <a:gd name="T51" fmla="*/ 33282375 h 602"/>
                <a:gd name="T52" fmla="*/ 13716829 w 609"/>
                <a:gd name="T53" fmla="*/ 29497307 h 602"/>
                <a:gd name="T54" fmla="*/ 17340380 w 609"/>
                <a:gd name="T55" fmla="*/ 25842658 h 602"/>
                <a:gd name="T56" fmla="*/ 25622062 w 609"/>
                <a:gd name="T57" fmla="*/ 25842658 h 602"/>
                <a:gd name="T58" fmla="*/ 25622062 w 609"/>
                <a:gd name="T59" fmla="*/ 16575978 h 602"/>
                <a:gd name="T60" fmla="*/ 29245613 w 609"/>
                <a:gd name="T61" fmla="*/ 12921329 h 602"/>
                <a:gd name="T62" fmla="*/ 32868804 w 609"/>
                <a:gd name="T63" fmla="*/ 16575978 h 602"/>
                <a:gd name="T64" fmla="*/ 32868804 w 609"/>
                <a:gd name="T65" fmla="*/ 25842658 h 602"/>
                <a:gd name="T66" fmla="*/ 42056644 w 609"/>
                <a:gd name="T67" fmla="*/ 25842658 h 602"/>
                <a:gd name="T68" fmla="*/ 45679835 w 609"/>
                <a:gd name="T69" fmla="*/ 29497307 h 602"/>
                <a:gd name="T70" fmla="*/ 42056644 w 609"/>
                <a:gd name="T71" fmla="*/ 33282375 h 60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609" h="602">
                  <a:moveTo>
                    <a:pt x="608" y="544"/>
                  </a:moveTo>
                  <a:lnTo>
                    <a:pt x="608" y="544"/>
                  </a:lnTo>
                  <a:cubicBezTo>
                    <a:pt x="608" y="573"/>
                    <a:pt x="579" y="601"/>
                    <a:pt x="551" y="601"/>
                  </a:cubicBezTo>
                  <a:cubicBezTo>
                    <a:pt x="530" y="601"/>
                    <a:pt x="516" y="594"/>
                    <a:pt x="509" y="587"/>
                  </a:cubicBezTo>
                  <a:cubicBezTo>
                    <a:pt x="346" y="417"/>
                    <a:pt x="346" y="417"/>
                    <a:pt x="346" y="417"/>
                  </a:cubicBezTo>
                  <a:cubicBezTo>
                    <a:pt x="311" y="438"/>
                    <a:pt x="269" y="453"/>
                    <a:pt x="226" y="453"/>
                  </a:cubicBezTo>
                  <a:cubicBezTo>
                    <a:pt x="106" y="453"/>
                    <a:pt x="0" y="347"/>
                    <a:pt x="0" y="226"/>
                  </a:cubicBezTo>
                  <a:cubicBezTo>
                    <a:pt x="0" y="99"/>
                    <a:pt x="106" y="0"/>
                    <a:pt x="226" y="0"/>
                  </a:cubicBezTo>
                  <a:cubicBezTo>
                    <a:pt x="353" y="0"/>
                    <a:pt x="452" y="99"/>
                    <a:pt x="452" y="226"/>
                  </a:cubicBezTo>
                  <a:cubicBezTo>
                    <a:pt x="452" y="269"/>
                    <a:pt x="445" y="304"/>
                    <a:pt x="424" y="340"/>
                  </a:cubicBezTo>
                  <a:cubicBezTo>
                    <a:pt x="587" y="502"/>
                    <a:pt x="587" y="502"/>
                    <a:pt x="587" y="502"/>
                  </a:cubicBezTo>
                  <a:cubicBezTo>
                    <a:pt x="601" y="516"/>
                    <a:pt x="608" y="530"/>
                    <a:pt x="608" y="544"/>
                  </a:cubicBezTo>
                  <a:close/>
                  <a:moveTo>
                    <a:pt x="226" y="57"/>
                  </a:moveTo>
                  <a:lnTo>
                    <a:pt x="226" y="57"/>
                  </a:lnTo>
                  <a:cubicBezTo>
                    <a:pt x="134" y="57"/>
                    <a:pt x="56" y="127"/>
                    <a:pt x="56" y="226"/>
                  </a:cubicBezTo>
                  <a:cubicBezTo>
                    <a:pt x="56" y="318"/>
                    <a:pt x="134" y="396"/>
                    <a:pt x="226" y="396"/>
                  </a:cubicBezTo>
                  <a:cubicBezTo>
                    <a:pt x="325" y="396"/>
                    <a:pt x="396" y="318"/>
                    <a:pt x="396" y="226"/>
                  </a:cubicBezTo>
                  <a:cubicBezTo>
                    <a:pt x="396" y="127"/>
                    <a:pt x="325" y="57"/>
                    <a:pt x="226" y="57"/>
                  </a:cubicBezTo>
                  <a:close/>
                  <a:moveTo>
                    <a:pt x="325" y="255"/>
                  </a:moveTo>
                  <a:lnTo>
                    <a:pt x="325" y="255"/>
                  </a:lnTo>
                  <a:cubicBezTo>
                    <a:pt x="254" y="255"/>
                    <a:pt x="254" y="255"/>
                    <a:pt x="254" y="255"/>
                  </a:cubicBezTo>
                  <a:cubicBezTo>
                    <a:pt x="254" y="318"/>
                    <a:pt x="254" y="318"/>
                    <a:pt x="254" y="318"/>
                  </a:cubicBezTo>
                  <a:cubicBezTo>
                    <a:pt x="254" y="333"/>
                    <a:pt x="247" y="347"/>
                    <a:pt x="226" y="347"/>
                  </a:cubicBezTo>
                  <a:cubicBezTo>
                    <a:pt x="212" y="347"/>
                    <a:pt x="198" y="333"/>
                    <a:pt x="198" y="318"/>
                  </a:cubicBezTo>
                  <a:cubicBezTo>
                    <a:pt x="198" y="255"/>
                    <a:pt x="198" y="255"/>
                    <a:pt x="198" y="255"/>
                  </a:cubicBezTo>
                  <a:cubicBezTo>
                    <a:pt x="134" y="255"/>
                    <a:pt x="134" y="255"/>
                    <a:pt x="134" y="255"/>
                  </a:cubicBezTo>
                  <a:cubicBezTo>
                    <a:pt x="120" y="255"/>
                    <a:pt x="106" y="241"/>
                    <a:pt x="106" y="226"/>
                  </a:cubicBezTo>
                  <a:cubicBezTo>
                    <a:pt x="106" y="205"/>
                    <a:pt x="120" y="198"/>
                    <a:pt x="134" y="198"/>
                  </a:cubicBezTo>
                  <a:cubicBezTo>
                    <a:pt x="198" y="198"/>
                    <a:pt x="198" y="198"/>
                    <a:pt x="198" y="198"/>
                  </a:cubicBezTo>
                  <a:cubicBezTo>
                    <a:pt x="198" y="127"/>
                    <a:pt x="198" y="127"/>
                    <a:pt x="198" y="127"/>
                  </a:cubicBezTo>
                  <a:cubicBezTo>
                    <a:pt x="198" y="113"/>
                    <a:pt x="212" y="99"/>
                    <a:pt x="226" y="99"/>
                  </a:cubicBezTo>
                  <a:cubicBezTo>
                    <a:pt x="247" y="99"/>
                    <a:pt x="254" y="113"/>
                    <a:pt x="254" y="127"/>
                  </a:cubicBezTo>
                  <a:cubicBezTo>
                    <a:pt x="254" y="198"/>
                    <a:pt x="254" y="198"/>
                    <a:pt x="254" y="198"/>
                  </a:cubicBezTo>
                  <a:cubicBezTo>
                    <a:pt x="325" y="198"/>
                    <a:pt x="325" y="198"/>
                    <a:pt x="325" y="198"/>
                  </a:cubicBezTo>
                  <a:cubicBezTo>
                    <a:pt x="339" y="198"/>
                    <a:pt x="353" y="205"/>
                    <a:pt x="353" y="226"/>
                  </a:cubicBezTo>
                  <a:cubicBezTo>
                    <a:pt x="353" y="241"/>
                    <a:pt x="339" y="255"/>
                    <a:pt x="325" y="2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15" name="组合 14"/>
          <p:cNvGrpSpPr/>
          <p:nvPr userDrawn="1"/>
        </p:nvGrpSpPr>
        <p:grpSpPr>
          <a:xfrm>
            <a:off x="9743137" y="654595"/>
            <a:ext cx="577036" cy="577246"/>
            <a:chOff x="5436096" y="1274820"/>
            <a:chExt cx="432833" cy="432834"/>
          </a:xfrm>
        </p:grpSpPr>
        <p:sp>
          <p:nvSpPr>
            <p:cNvPr id="16" name="椭圆 16"/>
            <p:cNvSpPr>
              <a:spLocks noChangeArrowheads="1"/>
            </p:cNvSpPr>
            <p:nvPr/>
          </p:nvSpPr>
          <p:spPr bwMode="auto">
            <a:xfrm>
              <a:off x="5436096" y="1274820"/>
              <a:ext cx="432833" cy="43283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" name="Freeform 16"/>
            <p:cNvSpPr>
              <a:spLocks noChangeArrowheads="1"/>
            </p:cNvSpPr>
            <p:nvPr/>
          </p:nvSpPr>
          <p:spPr bwMode="auto">
            <a:xfrm>
              <a:off x="5554420" y="1377705"/>
              <a:ext cx="196183" cy="227065"/>
            </a:xfrm>
            <a:custGeom>
              <a:avLst/>
              <a:gdLst>
                <a:gd name="T0" fmla="*/ 58106390 w 475"/>
                <a:gd name="T1" fmla="*/ 71207247 h 552"/>
                <a:gd name="T2" fmla="*/ 58106390 w 475"/>
                <a:gd name="T3" fmla="*/ 71207247 h 552"/>
                <a:gd name="T4" fmla="*/ 54327993 w 475"/>
                <a:gd name="T5" fmla="*/ 71207247 h 552"/>
                <a:gd name="T6" fmla="*/ 54327993 w 475"/>
                <a:gd name="T7" fmla="*/ 0 h 552"/>
                <a:gd name="T8" fmla="*/ 58106390 w 475"/>
                <a:gd name="T9" fmla="*/ 0 h 552"/>
                <a:gd name="T10" fmla="*/ 61754124 w 475"/>
                <a:gd name="T11" fmla="*/ 3618618 h 552"/>
                <a:gd name="T12" fmla="*/ 61754124 w 475"/>
                <a:gd name="T13" fmla="*/ 67588630 h 552"/>
                <a:gd name="T14" fmla="*/ 58106390 w 475"/>
                <a:gd name="T15" fmla="*/ 71207247 h 552"/>
                <a:gd name="T16" fmla="*/ 7426131 w 475"/>
                <a:gd name="T17" fmla="*/ 67588630 h 552"/>
                <a:gd name="T18" fmla="*/ 7426131 w 475"/>
                <a:gd name="T19" fmla="*/ 67588630 h 552"/>
                <a:gd name="T20" fmla="*/ 7426131 w 475"/>
                <a:gd name="T21" fmla="*/ 63970012 h 552"/>
                <a:gd name="T22" fmla="*/ 13809846 w 475"/>
                <a:gd name="T23" fmla="*/ 63970012 h 552"/>
                <a:gd name="T24" fmla="*/ 21235977 w 475"/>
                <a:gd name="T25" fmla="*/ 56603721 h 552"/>
                <a:gd name="T26" fmla="*/ 13809846 w 475"/>
                <a:gd name="T27" fmla="*/ 49237429 h 552"/>
                <a:gd name="T28" fmla="*/ 7426131 w 475"/>
                <a:gd name="T29" fmla="*/ 49237429 h 552"/>
                <a:gd name="T30" fmla="*/ 7426131 w 475"/>
                <a:gd name="T31" fmla="*/ 42905028 h 552"/>
                <a:gd name="T32" fmla="*/ 13809846 w 475"/>
                <a:gd name="T33" fmla="*/ 42905028 h 552"/>
                <a:gd name="T34" fmla="*/ 21235977 w 475"/>
                <a:gd name="T35" fmla="*/ 35539095 h 552"/>
                <a:gd name="T36" fmla="*/ 13809846 w 475"/>
                <a:gd name="T37" fmla="*/ 28301860 h 552"/>
                <a:gd name="T38" fmla="*/ 7426131 w 475"/>
                <a:gd name="T39" fmla="*/ 28301860 h 552"/>
                <a:gd name="T40" fmla="*/ 7426131 w 475"/>
                <a:gd name="T41" fmla="*/ 21840403 h 552"/>
                <a:gd name="T42" fmla="*/ 13809846 w 475"/>
                <a:gd name="T43" fmla="*/ 21840403 h 552"/>
                <a:gd name="T44" fmla="*/ 21235977 w 475"/>
                <a:gd name="T45" fmla="*/ 14603167 h 552"/>
                <a:gd name="T46" fmla="*/ 13809846 w 475"/>
                <a:gd name="T47" fmla="*/ 7236876 h 552"/>
                <a:gd name="T48" fmla="*/ 7426131 w 475"/>
                <a:gd name="T49" fmla="*/ 7236876 h 552"/>
                <a:gd name="T50" fmla="*/ 7426131 w 475"/>
                <a:gd name="T51" fmla="*/ 3618618 h 552"/>
                <a:gd name="T52" fmla="*/ 11074226 w 475"/>
                <a:gd name="T53" fmla="*/ 0 h 552"/>
                <a:gd name="T54" fmla="*/ 50680259 w 475"/>
                <a:gd name="T55" fmla="*/ 0 h 552"/>
                <a:gd name="T56" fmla="*/ 50680259 w 475"/>
                <a:gd name="T57" fmla="*/ 71207247 h 552"/>
                <a:gd name="T58" fmla="*/ 11074226 w 475"/>
                <a:gd name="T59" fmla="*/ 71207247 h 552"/>
                <a:gd name="T60" fmla="*/ 7426131 w 475"/>
                <a:gd name="T61" fmla="*/ 67588630 h 552"/>
                <a:gd name="T62" fmla="*/ 17588243 w 475"/>
                <a:gd name="T63" fmla="*/ 14603167 h 552"/>
                <a:gd name="T64" fmla="*/ 17588243 w 475"/>
                <a:gd name="T65" fmla="*/ 14603167 h 552"/>
                <a:gd name="T66" fmla="*/ 13809846 w 475"/>
                <a:gd name="T67" fmla="*/ 18221785 h 552"/>
                <a:gd name="T68" fmla="*/ 3778036 w 475"/>
                <a:gd name="T69" fmla="*/ 18221785 h 552"/>
                <a:gd name="T70" fmla="*/ 0 w 475"/>
                <a:gd name="T71" fmla="*/ 14603167 h 552"/>
                <a:gd name="T72" fmla="*/ 3778036 w 475"/>
                <a:gd name="T73" fmla="*/ 10984909 h 552"/>
                <a:gd name="T74" fmla="*/ 13809846 w 475"/>
                <a:gd name="T75" fmla="*/ 10984909 h 552"/>
                <a:gd name="T76" fmla="*/ 17588243 w 475"/>
                <a:gd name="T77" fmla="*/ 14603167 h 552"/>
                <a:gd name="T78" fmla="*/ 3778036 w 475"/>
                <a:gd name="T79" fmla="*/ 31920478 h 552"/>
                <a:gd name="T80" fmla="*/ 3778036 w 475"/>
                <a:gd name="T81" fmla="*/ 31920478 h 552"/>
                <a:gd name="T82" fmla="*/ 13809846 w 475"/>
                <a:gd name="T83" fmla="*/ 31920478 h 552"/>
                <a:gd name="T84" fmla="*/ 17588243 w 475"/>
                <a:gd name="T85" fmla="*/ 35539095 h 552"/>
                <a:gd name="T86" fmla="*/ 13809846 w 475"/>
                <a:gd name="T87" fmla="*/ 39286770 h 552"/>
                <a:gd name="T88" fmla="*/ 3778036 w 475"/>
                <a:gd name="T89" fmla="*/ 39286770 h 552"/>
                <a:gd name="T90" fmla="*/ 0 w 475"/>
                <a:gd name="T91" fmla="*/ 35539095 h 552"/>
                <a:gd name="T92" fmla="*/ 3778036 w 475"/>
                <a:gd name="T93" fmla="*/ 31920478 h 552"/>
                <a:gd name="T94" fmla="*/ 3778036 w 475"/>
                <a:gd name="T95" fmla="*/ 52985462 h 552"/>
                <a:gd name="T96" fmla="*/ 3778036 w 475"/>
                <a:gd name="T97" fmla="*/ 52985462 h 552"/>
                <a:gd name="T98" fmla="*/ 13809846 w 475"/>
                <a:gd name="T99" fmla="*/ 52985462 h 552"/>
                <a:gd name="T100" fmla="*/ 17588243 w 475"/>
                <a:gd name="T101" fmla="*/ 56603721 h 552"/>
                <a:gd name="T102" fmla="*/ 13809846 w 475"/>
                <a:gd name="T103" fmla="*/ 60222338 h 552"/>
                <a:gd name="T104" fmla="*/ 3778036 w 475"/>
                <a:gd name="T105" fmla="*/ 60222338 h 552"/>
                <a:gd name="T106" fmla="*/ 0 w 475"/>
                <a:gd name="T107" fmla="*/ 56603721 h 552"/>
                <a:gd name="T108" fmla="*/ 3778036 w 475"/>
                <a:gd name="T109" fmla="*/ 52985462 h 55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75" h="552">
                  <a:moveTo>
                    <a:pt x="446" y="551"/>
                  </a:moveTo>
                  <a:lnTo>
                    <a:pt x="446" y="551"/>
                  </a:lnTo>
                  <a:cubicBezTo>
                    <a:pt x="417" y="551"/>
                    <a:pt x="417" y="551"/>
                    <a:pt x="417" y="551"/>
                  </a:cubicBezTo>
                  <a:cubicBezTo>
                    <a:pt x="417" y="0"/>
                    <a:pt x="417" y="0"/>
                    <a:pt x="417" y="0"/>
                  </a:cubicBezTo>
                  <a:cubicBezTo>
                    <a:pt x="446" y="0"/>
                    <a:pt x="446" y="0"/>
                    <a:pt x="446" y="0"/>
                  </a:cubicBezTo>
                  <a:cubicBezTo>
                    <a:pt x="460" y="0"/>
                    <a:pt x="474" y="14"/>
                    <a:pt x="474" y="28"/>
                  </a:cubicBezTo>
                  <a:cubicBezTo>
                    <a:pt x="474" y="523"/>
                    <a:pt x="474" y="523"/>
                    <a:pt x="474" y="523"/>
                  </a:cubicBezTo>
                  <a:cubicBezTo>
                    <a:pt x="474" y="537"/>
                    <a:pt x="460" y="551"/>
                    <a:pt x="446" y="551"/>
                  </a:cubicBezTo>
                  <a:close/>
                  <a:moveTo>
                    <a:pt x="57" y="523"/>
                  </a:moveTo>
                  <a:lnTo>
                    <a:pt x="57" y="523"/>
                  </a:lnTo>
                  <a:cubicBezTo>
                    <a:pt x="57" y="495"/>
                    <a:pt x="57" y="495"/>
                    <a:pt x="57" y="495"/>
                  </a:cubicBezTo>
                  <a:cubicBezTo>
                    <a:pt x="106" y="495"/>
                    <a:pt x="106" y="495"/>
                    <a:pt x="106" y="495"/>
                  </a:cubicBezTo>
                  <a:cubicBezTo>
                    <a:pt x="135" y="495"/>
                    <a:pt x="163" y="466"/>
                    <a:pt x="163" y="438"/>
                  </a:cubicBezTo>
                  <a:cubicBezTo>
                    <a:pt x="163" y="403"/>
                    <a:pt x="135" y="381"/>
                    <a:pt x="106" y="381"/>
                  </a:cubicBezTo>
                  <a:cubicBezTo>
                    <a:pt x="57" y="381"/>
                    <a:pt x="57" y="381"/>
                    <a:pt x="57" y="381"/>
                  </a:cubicBezTo>
                  <a:cubicBezTo>
                    <a:pt x="57" y="332"/>
                    <a:pt x="57" y="332"/>
                    <a:pt x="57" y="332"/>
                  </a:cubicBezTo>
                  <a:cubicBezTo>
                    <a:pt x="106" y="332"/>
                    <a:pt x="106" y="332"/>
                    <a:pt x="106" y="332"/>
                  </a:cubicBezTo>
                  <a:cubicBezTo>
                    <a:pt x="135" y="332"/>
                    <a:pt x="163" y="304"/>
                    <a:pt x="163" y="275"/>
                  </a:cubicBezTo>
                  <a:cubicBezTo>
                    <a:pt x="163" y="247"/>
                    <a:pt x="135" y="219"/>
                    <a:pt x="106" y="219"/>
                  </a:cubicBezTo>
                  <a:cubicBezTo>
                    <a:pt x="57" y="219"/>
                    <a:pt x="57" y="219"/>
                    <a:pt x="57" y="219"/>
                  </a:cubicBezTo>
                  <a:cubicBezTo>
                    <a:pt x="57" y="169"/>
                    <a:pt x="57" y="169"/>
                    <a:pt x="57" y="169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35" y="169"/>
                    <a:pt x="163" y="148"/>
                    <a:pt x="163" y="113"/>
                  </a:cubicBezTo>
                  <a:cubicBezTo>
                    <a:pt x="163" y="85"/>
                    <a:pt x="135" y="56"/>
                    <a:pt x="106" y="56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14"/>
                    <a:pt x="71" y="0"/>
                    <a:pt x="85" y="0"/>
                  </a:cubicBezTo>
                  <a:cubicBezTo>
                    <a:pt x="389" y="0"/>
                    <a:pt x="389" y="0"/>
                    <a:pt x="389" y="0"/>
                  </a:cubicBezTo>
                  <a:cubicBezTo>
                    <a:pt x="389" y="551"/>
                    <a:pt x="389" y="551"/>
                    <a:pt x="389" y="551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71" y="551"/>
                    <a:pt x="57" y="537"/>
                    <a:pt x="57" y="523"/>
                  </a:cubicBezTo>
                  <a:close/>
                  <a:moveTo>
                    <a:pt x="135" y="113"/>
                  </a:moveTo>
                  <a:lnTo>
                    <a:pt x="135" y="113"/>
                  </a:lnTo>
                  <a:cubicBezTo>
                    <a:pt x="135" y="134"/>
                    <a:pt x="120" y="141"/>
                    <a:pt x="106" y="141"/>
                  </a:cubicBezTo>
                  <a:cubicBezTo>
                    <a:pt x="29" y="141"/>
                    <a:pt x="29" y="141"/>
                    <a:pt x="29" y="141"/>
                  </a:cubicBezTo>
                  <a:cubicBezTo>
                    <a:pt x="15" y="141"/>
                    <a:pt x="0" y="134"/>
                    <a:pt x="0" y="113"/>
                  </a:cubicBezTo>
                  <a:cubicBezTo>
                    <a:pt x="0" y="99"/>
                    <a:pt x="15" y="85"/>
                    <a:pt x="29" y="85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20" y="85"/>
                    <a:pt x="135" y="99"/>
                    <a:pt x="135" y="113"/>
                  </a:cubicBezTo>
                  <a:close/>
                  <a:moveTo>
                    <a:pt x="29" y="247"/>
                  </a:moveTo>
                  <a:lnTo>
                    <a:pt x="29" y="247"/>
                  </a:lnTo>
                  <a:cubicBezTo>
                    <a:pt x="106" y="247"/>
                    <a:pt x="106" y="247"/>
                    <a:pt x="106" y="247"/>
                  </a:cubicBezTo>
                  <a:cubicBezTo>
                    <a:pt x="120" y="247"/>
                    <a:pt x="135" y="261"/>
                    <a:pt x="135" y="275"/>
                  </a:cubicBezTo>
                  <a:cubicBezTo>
                    <a:pt x="135" y="290"/>
                    <a:pt x="120" y="304"/>
                    <a:pt x="106" y="304"/>
                  </a:cubicBezTo>
                  <a:cubicBezTo>
                    <a:pt x="29" y="304"/>
                    <a:pt x="29" y="304"/>
                    <a:pt x="29" y="304"/>
                  </a:cubicBezTo>
                  <a:cubicBezTo>
                    <a:pt x="15" y="304"/>
                    <a:pt x="0" y="290"/>
                    <a:pt x="0" y="275"/>
                  </a:cubicBezTo>
                  <a:cubicBezTo>
                    <a:pt x="0" y="261"/>
                    <a:pt x="15" y="247"/>
                    <a:pt x="29" y="247"/>
                  </a:cubicBezTo>
                  <a:close/>
                  <a:moveTo>
                    <a:pt x="29" y="410"/>
                  </a:moveTo>
                  <a:lnTo>
                    <a:pt x="29" y="410"/>
                  </a:lnTo>
                  <a:cubicBezTo>
                    <a:pt x="106" y="410"/>
                    <a:pt x="106" y="410"/>
                    <a:pt x="106" y="410"/>
                  </a:cubicBezTo>
                  <a:cubicBezTo>
                    <a:pt x="120" y="410"/>
                    <a:pt x="135" y="417"/>
                    <a:pt x="135" y="438"/>
                  </a:cubicBezTo>
                  <a:cubicBezTo>
                    <a:pt x="135" y="452"/>
                    <a:pt x="120" y="466"/>
                    <a:pt x="106" y="466"/>
                  </a:cubicBezTo>
                  <a:cubicBezTo>
                    <a:pt x="29" y="466"/>
                    <a:pt x="29" y="466"/>
                    <a:pt x="29" y="466"/>
                  </a:cubicBezTo>
                  <a:cubicBezTo>
                    <a:pt x="15" y="466"/>
                    <a:pt x="0" y="452"/>
                    <a:pt x="0" y="438"/>
                  </a:cubicBezTo>
                  <a:cubicBezTo>
                    <a:pt x="0" y="417"/>
                    <a:pt x="15" y="410"/>
                    <a:pt x="29" y="4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18" name="组合 17"/>
          <p:cNvGrpSpPr/>
          <p:nvPr userDrawn="1"/>
        </p:nvGrpSpPr>
        <p:grpSpPr>
          <a:xfrm>
            <a:off x="7151187" y="654595"/>
            <a:ext cx="577036" cy="577246"/>
            <a:chOff x="3491880" y="1274820"/>
            <a:chExt cx="432833" cy="432834"/>
          </a:xfrm>
        </p:grpSpPr>
        <p:sp>
          <p:nvSpPr>
            <p:cNvPr id="19" name="椭圆 16"/>
            <p:cNvSpPr>
              <a:spLocks noChangeArrowheads="1"/>
            </p:cNvSpPr>
            <p:nvPr/>
          </p:nvSpPr>
          <p:spPr bwMode="auto">
            <a:xfrm>
              <a:off x="3491880" y="1274820"/>
              <a:ext cx="432833" cy="432834"/>
            </a:xfrm>
            <a:prstGeom prst="ellipse">
              <a:avLst/>
            </a:prstGeom>
            <a:solidFill>
              <a:srgbClr val="136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Freeform 75"/>
            <p:cNvSpPr>
              <a:spLocks noChangeArrowheads="1"/>
            </p:cNvSpPr>
            <p:nvPr/>
          </p:nvSpPr>
          <p:spPr bwMode="auto">
            <a:xfrm>
              <a:off x="3583864" y="1385879"/>
              <a:ext cx="248863" cy="210716"/>
            </a:xfrm>
            <a:custGeom>
              <a:avLst/>
              <a:gdLst>
                <a:gd name="T0" fmla="*/ 74657633 w 602"/>
                <a:gd name="T1" fmla="*/ 66362244 h 510"/>
                <a:gd name="T2" fmla="*/ 74657633 w 602"/>
                <a:gd name="T3" fmla="*/ 66362244 h 510"/>
                <a:gd name="T4" fmla="*/ 3654665 w 602"/>
                <a:gd name="T5" fmla="*/ 66362244 h 510"/>
                <a:gd name="T6" fmla="*/ 0 w 602"/>
                <a:gd name="T7" fmla="*/ 62711741 h 510"/>
                <a:gd name="T8" fmla="*/ 0 w 602"/>
                <a:gd name="T9" fmla="*/ 3650503 h 510"/>
                <a:gd name="T10" fmla="*/ 3654665 w 602"/>
                <a:gd name="T11" fmla="*/ 0 h 510"/>
                <a:gd name="T12" fmla="*/ 7308970 w 602"/>
                <a:gd name="T13" fmla="*/ 3650503 h 510"/>
                <a:gd name="T14" fmla="*/ 7308970 w 602"/>
                <a:gd name="T15" fmla="*/ 50717076 h 510"/>
                <a:gd name="T16" fmla="*/ 7308970 w 602"/>
                <a:gd name="T17" fmla="*/ 50717076 h 510"/>
                <a:gd name="T18" fmla="*/ 7308970 w 602"/>
                <a:gd name="T19" fmla="*/ 58930528 h 510"/>
                <a:gd name="T20" fmla="*/ 74657633 w 602"/>
                <a:gd name="T21" fmla="*/ 58930528 h 510"/>
                <a:gd name="T22" fmla="*/ 78442719 w 602"/>
                <a:gd name="T23" fmla="*/ 62711741 h 510"/>
                <a:gd name="T24" fmla="*/ 74657633 w 602"/>
                <a:gd name="T25" fmla="*/ 66362244 h 510"/>
                <a:gd name="T26" fmla="*/ 66434636 w 602"/>
                <a:gd name="T27" fmla="*/ 55280025 h 510"/>
                <a:gd name="T28" fmla="*/ 66434636 w 602"/>
                <a:gd name="T29" fmla="*/ 55280025 h 510"/>
                <a:gd name="T30" fmla="*/ 58995246 w 602"/>
                <a:gd name="T31" fmla="*/ 55280025 h 510"/>
                <a:gd name="T32" fmla="*/ 55340580 w 602"/>
                <a:gd name="T33" fmla="*/ 51629522 h 510"/>
                <a:gd name="T34" fmla="*/ 55340580 w 602"/>
                <a:gd name="T35" fmla="*/ 25814941 h 510"/>
                <a:gd name="T36" fmla="*/ 58995246 w 602"/>
                <a:gd name="T37" fmla="*/ 22164077 h 510"/>
                <a:gd name="T38" fmla="*/ 66434636 w 602"/>
                <a:gd name="T39" fmla="*/ 22164077 h 510"/>
                <a:gd name="T40" fmla="*/ 70089301 w 602"/>
                <a:gd name="T41" fmla="*/ 25814941 h 510"/>
                <a:gd name="T42" fmla="*/ 70089301 w 602"/>
                <a:gd name="T43" fmla="*/ 51629522 h 510"/>
                <a:gd name="T44" fmla="*/ 66434636 w 602"/>
                <a:gd name="T45" fmla="*/ 55280025 h 510"/>
                <a:gd name="T46" fmla="*/ 45159830 w 602"/>
                <a:gd name="T47" fmla="*/ 55280025 h 510"/>
                <a:gd name="T48" fmla="*/ 45159830 w 602"/>
                <a:gd name="T49" fmla="*/ 55280025 h 510"/>
                <a:gd name="T50" fmla="*/ 37850860 w 602"/>
                <a:gd name="T51" fmla="*/ 55280025 h 510"/>
                <a:gd name="T52" fmla="*/ 34065774 w 602"/>
                <a:gd name="T53" fmla="*/ 51629522 h 510"/>
                <a:gd name="T54" fmla="*/ 34065774 w 602"/>
                <a:gd name="T55" fmla="*/ 11082219 h 510"/>
                <a:gd name="T56" fmla="*/ 37850860 w 602"/>
                <a:gd name="T57" fmla="*/ 7431355 h 510"/>
                <a:gd name="T58" fmla="*/ 45159830 w 602"/>
                <a:gd name="T59" fmla="*/ 7431355 h 510"/>
                <a:gd name="T60" fmla="*/ 48814495 w 602"/>
                <a:gd name="T61" fmla="*/ 11082219 h 510"/>
                <a:gd name="T62" fmla="*/ 48814495 w 602"/>
                <a:gd name="T63" fmla="*/ 51629522 h 510"/>
                <a:gd name="T64" fmla="*/ 45159830 w 602"/>
                <a:gd name="T65" fmla="*/ 55280025 h 510"/>
                <a:gd name="T66" fmla="*/ 24929472 w 602"/>
                <a:gd name="T67" fmla="*/ 55280025 h 510"/>
                <a:gd name="T68" fmla="*/ 24929472 w 602"/>
                <a:gd name="T69" fmla="*/ 55280025 h 510"/>
                <a:gd name="T70" fmla="*/ 17489720 w 602"/>
                <a:gd name="T71" fmla="*/ 55280025 h 510"/>
                <a:gd name="T72" fmla="*/ 13835055 w 602"/>
                <a:gd name="T73" fmla="*/ 51629522 h 510"/>
                <a:gd name="T74" fmla="*/ 13835055 w 602"/>
                <a:gd name="T75" fmla="*/ 44198166 h 510"/>
                <a:gd name="T76" fmla="*/ 17489720 w 602"/>
                <a:gd name="T77" fmla="*/ 40547302 h 510"/>
                <a:gd name="T78" fmla="*/ 24929472 w 602"/>
                <a:gd name="T79" fmla="*/ 40547302 h 510"/>
                <a:gd name="T80" fmla="*/ 28583776 w 602"/>
                <a:gd name="T81" fmla="*/ 44198166 h 510"/>
                <a:gd name="T82" fmla="*/ 28583776 w 602"/>
                <a:gd name="T83" fmla="*/ 51629522 h 510"/>
                <a:gd name="T84" fmla="*/ 24929472 w 602"/>
                <a:gd name="T85" fmla="*/ 55280025 h 51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02" h="510">
                  <a:moveTo>
                    <a:pt x="572" y="509"/>
                  </a:moveTo>
                  <a:lnTo>
                    <a:pt x="572" y="509"/>
                  </a:lnTo>
                  <a:cubicBezTo>
                    <a:pt x="28" y="509"/>
                    <a:pt x="28" y="509"/>
                    <a:pt x="28" y="509"/>
                  </a:cubicBezTo>
                  <a:cubicBezTo>
                    <a:pt x="14" y="509"/>
                    <a:pt x="0" y="502"/>
                    <a:pt x="0" y="48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4"/>
                    <a:pt x="14" y="0"/>
                    <a:pt x="28" y="0"/>
                  </a:cubicBezTo>
                  <a:cubicBezTo>
                    <a:pt x="42" y="0"/>
                    <a:pt x="56" y="14"/>
                    <a:pt x="56" y="28"/>
                  </a:cubicBezTo>
                  <a:cubicBezTo>
                    <a:pt x="56" y="389"/>
                    <a:pt x="56" y="389"/>
                    <a:pt x="56" y="389"/>
                  </a:cubicBezTo>
                  <a:cubicBezTo>
                    <a:pt x="56" y="452"/>
                    <a:pt x="56" y="452"/>
                    <a:pt x="56" y="452"/>
                  </a:cubicBezTo>
                  <a:cubicBezTo>
                    <a:pt x="572" y="452"/>
                    <a:pt x="572" y="452"/>
                    <a:pt x="572" y="452"/>
                  </a:cubicBezTo>
                  <a:cubicBezTo>
                    <a:pt x="594" y="452"/>
                    <a:pt x="601" y="467"/>
                    <a:pt x="601" y="481"/>
                  </a:cubicBezTo>
                  <a:cubicBezTo>
                    <a:pt x="601" y="502"/>
                    <a:pt x="594" y="509"/>
                    <a:pt x="572" y="509"/>
                  </a:cubicBezTo>
                  <a:close/>
                  <a:moveTo>
                    <a:pt x="509" y="424"/>
                  </a:moveTo>
                  <a:lnTo>
                    <a:pt x="509" y="424"/>
                  </a:lnTo>
                  <a:cubicBezTo>
                    <a:pt x="452" y="424"/>
                    <a:pt x="452" y="424"/>
                    <a:pt x="452" y="424"/>
                  </a:cubicBezTo>
                  <a:cubicBezTo>
                    <a:pt x="438" y="424"/>
                    <a:pt x="424" y="417"/>
                    <a:pt x="424" y="396"/>
                  </a:cubicBezTo>
                  <a:cubicBezTo>
                    <a:pt x="424" y="198"/>
                    <a:pt x="424" y="198"/>
                    <a:pt x="424" y="198"/>
                  </a:cubicBezTo>
                  <a:cubicBezTo>
                    <a:pt x="424" y="184"/>
                    <a:pt x="438" y="170"/>
                    <a:pt x="452" y="170"/>
                  </a:cubicBezTo>
                  <a:cubicBezTo>
                    <a:pt x="509" y="170"/>
                    <a:pt x="509" y="170"/>
                    <a:pt x="509" y="170"/>
                  </a:cubicBezTo>
                  <a:cubicBezTo>
                    <a:pt x="523" y="170"/>
                    <a:pt x="537" y="184"/>
                    <a:pt x="537" y="198"/>
                  </a:cubicBezTo>
                  <a:cubicBezTo>
                    <a:pt x="537" y="396"/>
                    <a:pt x="537" y="396"/>
                    <a:pt x="537" y="396"/>
                  </a:cubicBezTo>
                  <a:cubicBezTo>
                    <a:pt x="537" y="417"/>
                    <a:pt x="523" y="424"/>
                    <a:pt x="509" y="424"/>
                  </a:cubicBezTo>
                  <a:close/>
                  <a:moveTo>
                    <a:pt x="346" y="424"/>
                  </a:moveTo>
                  <a:lnTo>
                    <a:pt x="346" y="424"/>
                  </a:lnTo>
                  <a:cubicBezTo>
                    <a:pt x="290" y="424"/>
                    <a:pt x="290" y="424"/>
                    <a:pt x="290" y="424"/>
                  </a:cubicBezTo>
                  <a:cubicBezTo>
                    <a:pt x="276" y="424"/>
                    <a:pt x="261" y="417"/>
                    <a:pt x="261" y="396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71"/>
                    <a:pt x="276" y="57"/>
                    <a:pt x="290" y="57"/>
                  </a:cubicBezTo>
                  <a:cubicBezTo>
                    <a:pt x="346" y="57"/>
                    <a:pt x="346" y="57"/>
                    <a:pt x="346" y="57"/>
                  </a:cubicBezTo>
                  <a:cubicBezTo>
                    <a:pt x="367" y="57"/>
                    <a:pt x="374" y="71"/>
                    <a:pt x="374" y="85"/>
                  </a:cubicBezTo>
                  <a:cubicBezTo>
                    <a:pt x="374" y="396"/>
                    <a:pt x="374" y="396"/>
                    <a:pt x="374" y="396"/>
                  </a:cubicBezTo>
                  <a:cubicBezTo>
                    <a:pt x="374" y="417"/>
                    <a:pt x="367" y="424"/>
                    <a:pt x="346" y="424"/>
                  </a:cubicBezTo>
                  <a:close/>
                  <a:moveTo>
                    <a:pt x="191" y="424"/>
                  </a:moveTo>
                  <a:lnTo>
                    <a:pt x="191" y="424"/>
                  </a:lnTo>
                  <a:cubicBezTo>
                    <a:pt x="134" y="424"/>
                    <a:pt x="134" y="424"/>
                    <a:pt x="134" y="424"/>
                  </a:cubicBezTo>
                  <a:cubicBezTo>
                    <a:pt x="113" y="424"/>
                    <a:pt x="106" y="417"/>
                    <a:pt x="106" y="396"/>
                  </a:cubicBezTo>
                  <a:cubicBezTo>
                    <a:pt x="106" y="339"/>
                    <a:pt x="106" y="339"/>
                    <a:pt x="106" y="339"/>
                  </a:cubicBezTo>
                  <a:cubicBezTo>
                    <a:pt x="106" y="325"/>
                    <a:pt x="113" y="311"/>
                    <a:pt x="134" y="311"/>
                  </a:cubicBezTo>
                  <a:cubicBezTo>
                    <a:pt x="191" y="311"/>
                    <a:pt x="191" y="311"/>
                    <a:pt x="191" y="311"/>
                  </a:cubicBezTo>
                  <a:cubicBezTo>
                    <a:pt x="205" y="311"/>
                    <a:pt x="219" y="325"/>
                    <a:pt x="219" y="339"/>
                  </a:cubicBezTo>
                  <a:cubicBezTo>
                    <a:pt x="219" y="396"/>
                    <a:pt x="219" y="396"/>
                    <a:pt x="219" y="396"/>
                  </a:cubicBezTo>
                  <a:cubicBezTo>
                    <a:pt x="219" y="417"/>
                    <a:pt x="205" y="424"/>
                    <a:pt x="191" y="4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 userDrawn="1"/>
        </p:nvGrpSpPr>
        <p:grpSpPr>
          <a:xfrm>
            <a:off x="8015170" y="654595"/>
            <a:ext cx="577036" cy="577246"/>
            <a:chOff x="4139952" y="1274820"/>
            <a:chExt cx="432833" cy="432834"/>
          </a:xfrm>
        </p:grpSpPr>
        <p:sp>
          <p:nvSpPr>
            <p:cNvPr id="22" name="椭圆 16"/>
            <p:cNvSpPr>
              <a:spLocks noChangeArrowheads="1"/>
            </p:cNvSpPr>
            <p:nvPr/>
          </p:nvSpPr>
          <p:spPr bwMode="auto">
            <a:xfrm>
              <a:off x="4139952" y="1274820"/>
              <a:ext cx="432833" cy="432834"/>
            </a:xfrm>
            <a:prstGeom prst="ellipse">
              <a:avLst/>
            </a:prstGeom>
            <a:solidFill>
              <a:srgbClr val="3992DB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Freeform 84"/>
            <p:cNvSpPr>
              <a:spLocks noChangeArrowheads="1"/>
            </p:cNvSpPr>
            <p:nvPr/>
          </p:nvSpPr>
          <p:spPr bwMode="auto">
            <a:xfrm>
              <a:off x="4241546" y="1366806"/>
              <a:ext cx="248863" cy="248863"/>
            </a:xfrm>
            <a:custGeom>
              <a:avLst/>
              <a:gdLst>
                <a:gd name="T0" fmla="*/ 43332858 w 602"/>
                <a:gd name="T1" fmla="*/ 34979440 h 602"/>
                <a:gd name="T2" fmla="*/ 43332858 w 602"/>
                <a:gd name="T3" fmla="*/ 34979440 h 602"/>
                <a:gd name="T4" fmla="*/ 43332858 w 602"/>
                <a:gd name="T5" fmla="*/ 0 h 602"/>
                <a:gd name="T6" fmla="*/ 78442719 w 602"/>
                <a:gd name="T7" fmla="*/ 34979440 h 602"/>
                <a:gd name="T8" fmla="*/ 43332858 w 602"/>
                <a:gd name="T9" fmla="*/ 34979440 h 602"/>
                <a:gd name="T10" fmla="*/ 36023527 w 602"/>
                <a:gd name="T11" fmla="*/ 78442719 h 602"/>
                <a:gd name="T12" fmla="*/ 36023527 w 602"/>
                <a:gd name="T13" fmla="*/ 78442719 h 602"/>
                <a:gd name="T14" fmla="*/ 0 w 602"/>
                <a:gd name="T15" fmla="*/ 42419192 h 602"/>
                <a:gd name="T16" fmla="*/ 36023527 w 602"/>
                <a:gd name="T17" fmla="*/ 7308970 h 602"/>
                <a:gd name="T18" fmla="*/ 36023527 w 602"/>
                <a:gd name="T19" fmla="*/ 42419192 h 602"/>
                <a:gd name="T20" fmla="*/ 71002968 w 602"/>
                <a:gd name="T21" fmla="*/ 42419192 h 602"/>
                <a:gd name="T22" fmla="*/ 36023527 w 602"/>
                <a:gd name="T23" fmla="*/ 78442719 h 60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602" h="602">
                  <a:moveTo>
                    <a:pt x="332" y="268"/>
                  </a:moveTo>
                  <a:lnTo>
                    <a:pt x="332" y="268"/>
                  </a:lnTo>
                  <a:cubicBezTo>
                    <a:pt x="332" y="0"/>
                    <a:pt x="332" y="0"/>
                    <a:pt x="332" y="0"/>
                  </a:cubicBezTo>
                  <a:cubicBezTo>
                    <a:pt x="481" y="0"/>
                    <a:pt x="601" y="120"/>
                    <a:pt x="601" y="268"/>
                  </a:cubicBezTo>
                  <a:lnTo>
                    <a:pt x="332" y="268"/>
                  </a:lnTo>
                  <a:close/>
                  <a:moveTo>
                    <a:pt x="276" y="601"/>
                  </a:moveTo>
                  <a:lnTo>
                    <a:pt x="276" y="601"/>
                  </a:lnTo>
                  <a:cubicBezTo>
                    <a:pt x="120" y="601"/>
                    <a:pt x="0" y="480"/>
                    <a:pt x="0" y="325"/>
                  </a:cubicBezTo>
                  <a:cubicBezTo>
                    <a:pt x="0" y="176"/>
                    <a:pt x="120" y="56"/>
                    <a:pt x="276" y="56"/>
                  </a:cubicBezTo>
                  <a:cubicBezTo>
                    <a:pt x="276" y="325"/>
                    <a:pt x="276" y="325"/>
                    <a:pt x="276" y="325"/>
                  </a:cubicBezTo>
                  <a:cubicBezTo>
                    <a:pt x="544" y="325"/>
                    <a:pt x="544" y="325"/>
                    <a:pt x="544" y="325"/>
                  </a:cubicBezTo>
                  <a:cubicBezTo>
                    <a:pt x="544" y="480"/>
                    <a:pt x="424" y="601"/>
                    <a:pt x="276" y="6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777" y="581333"/>
            <a:ext cx="10850541" cy="64812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820" y="1508404"/>
            <a:ext cx="10850454" cy="4750044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0" name="等腰三角形 39"/>
          <p:cNvSpPr/>
          <p:nvPr userDrawn="1"/>
        </p:nvSpPr>
        <p:spPr>
          <a:xfrm>
            <a:off x="7741543" y="3609725"/>
            <a:ext cx="6887119" cy="3248275"/>
          </a:xfrm>
          <a:prstGeom prst="triangle">
            <a:avLst/>
          </a:prstGeom>
          <a:solidFill>
            <a:srgbClr val="E9EAEF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 userDrawn="1"/>
        </p:nvSpPr>
        <p:spPr>
          <a:xfrm flipH="1" flipV="1">
            <a:off x="-766394" y="-28491"/>
            <a:ext cx="3825848" cy="1804442"/>
          </a:xfrm>
          <a:prstGeom prst="triangle">
            <a:avLst/>
          </a:prstGeom>
          <a:solidFill>
            <a:srgbClr val="E9EAEF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flipH="1" flipV="1">
            <a:off x="1414174" y="635"/>
            <a:ext cx="3825848" cy="1804442"/>
          </a:xfrm>
          <a:prstGeom prst="triangle">
            <a:avLst/>
          </a:prstGeom>
          <a:solidFill>
            <a:srgbClr val="E9EAEF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 userDrawn="1"/>
        </p:nvSpPr>
        <p:spPr>
          <a:xfrm>
            <a:off x="6086073" y="4299128"/>
            <a:ext cx="5426766" cy="2559507"/>
          </a:xfrm>
          <a:prstGeom prst="triangle">
            <a:avLst/>
          </a:prstGeom>
          <a:solidFill>
            <a:srgbClr val="E9EAEF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702"/>
            <a:ext cx="2742843" cy="58528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702"/>
            <a:ext cx="8025355" cy="58528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9974" y="727845"/>
            <a:ext cx="3931306" cy="1115266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7617" y="727845"/>
            <a:ext cx="6171235" cy="5404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单击此处编辑正文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39974" y="2240060"/>
            <a:ext cx="3931306" cy="3892636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765" indent="0">
              <a:buNone/>
              <a:defRPr sz="1000"/>
            </a:lvl8pPr>
            <a:lvl9pPr marL="3656965" indent="0">
              <a:buNone/>
              <a:defRPr sz="1000"/>
            </a:lvl9pPr>
          </a:lstStyle>
          <a:p>
            <a:pPr lvl="0"/>
            <a:r>
              <a:rPr lang="zh-CN" altLang="en-US"/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820" y="5606183"/>
            <a:ext cx="10850454" cy="558268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820" y="641469"/>
            <a:ext cx="10850454" cy="4556969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6765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4539" cy="686943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6765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22" y="565255"/>
            <a:ext cx="5399196" cy="57287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6765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6787" y="565255"/>
            <a:ext cx="5399196" cy="57287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6765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777" y="623706"/>
            <a:ext cx="10850541" cy="899333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 userDrawn="1"/>
        </p:nvGrpSpPr>
        <p:grpSpPr>
          <a:xfrm>
            <a:off x="0" y="2202951"/>
            <a:ext cx="12190413" cy="2420263"/>
            <a:chOff x="170694" y="177982"/>
            <a:chExt cx="3936004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170694" y="261768"/>
              <a:ext cx="3936004" cy="6119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1369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19911" y="284178"/>
              <a:ext cx="650908" cy="55357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endParaRPr lang="zh-CN" altLang="en-US" sz="107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7919172" y="1700153"/>
            <a:ext cx="575989" cy="577246"/>
            <a:chOff x="6084168" y="1274820"/>
            <a:chExt cx="432048" cy="432834"/>
          </a:xfrm>
        </p:grpSpPr>
        <p:sp>
          <p:nvSpPr>
            <p:cNvPr id="14" name="椭圆 22"/>
            <p:cNvSpPr>
              <a:spLocks noChangeArrowheads="1"/>
            </p:cNvSpPr>
            <p:nvPr/>
          </p:nvSpPr>
          <p:spPr bwMode="auto">
            <a:xfrm>
              <a:off x="6084168" y="1274820"/>
              <a:ext cx="432048" cy="432834"/>
            </a:xfrm>
            <a:prstGeom prst="ellipse">
              <a:avLst/>
            </a:prstGeom>
            <a:solidFill>
              <a:srgbClr val="1369B2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9" name="Freeform 59"/>
            <p:cNvSpPr>
              <a:spLocks noChangeArrowheads="1"/>
            </p:cNvSpPr>
            <p:nvPr/>
          </p:nvSpPr>
          <p:spPr bwMode="auto">
            <a:xfrm>
              <a:off x="6180302" y="1365898"/>
              <a:ext cx="239780" cy="250679"/>
            </a:xfrm>
            <a:custGeom>
              <a:avLst/>
              <a:gdLst>
                <a:gd name="T0" fmla="*/ 73627430 w 581"/>
                <a:gd name="T1" fmla="*/ 67678707 h 609"/>
                <a:gd name="T2" fmla="*/ 61659637 w 581"/>
                <a:gd name="T3" fmla="*/ 78678142 h 609"/>
                <a:gd name="T4" fmla="*/ 54244957 w 581"/>
                <a:gd name="T5" fmla="*/ 72208055 h 609"/>
                <a:gd name="T6" fmla="*/ 57106883 w 581"/>
                <a:gd name="T7" fmla="*/ 65867111 h 609"/>
                <a:gd name="T8" fmla="*/ 61659637 w 581"/>
                <a:gd name="T9" fmla="*/ 69490662 h 609"/>
                <a:gd name="T10" fmla="*/ 71806401 w 581"/>
                <a:gd name="T11" fmla="*/ 61338122 h 609"/>
                <a:gd name="T12" fmla="*/ 73627430 w 581"/>
                <a:gd name="T13" fmla="*/ 67678707 h 609"/>
                <a:gd name="T14" fmla="*/ 61659637 w 581"/>
                <a:gd name="T15" fmla="*/ 64055516 h 609"/>
                <a:gd name="T16" fmla="*/ 49691843 w 581"/>
                <a:gd name="T17" fmla="*/ 69490662 h 609"/>
                <a:gd name="T18" fmla="*/ 51513233 w 581"/>
                <a:gd name="T19" fmla="*/ 75054951 h 609"/>
                <a:gd name="T20" fmla="*/ 3772261 w 581"/>
                <a:gd name="T21" fmla="*/ 78678142 h 609"/>
                <a:gd name="T22" fmla="*/ 0 w 581"/>
                <a:gd name="T23" fmla="*/ 10999436 h 609"/>
                <a:gd name="T24" fmla="*/ 10146404 w 581"/>
                <a:gd name="T25" fmla="*/ 7246742 h 609"/>
                <a:gd name="T26" fmla="*/ 17561444 w 581"/>
                <a:gd name="T27" fmla="*/ 18246178 h 609"/>
                <a:gd name="T28" fmla="*/ 24845922 w 581"/>
                <a:gd name="T29" fmla="*/ 7246742 h 609"/>
                <a:gd name="T30" fmla="*/ 28488341 w 581"/>
                <a:gd name="T31" fmla="*/ 10999436 h 609"/>
                <a:gd name="T32" fmla="*/ 43318061 w 581"/>
                <a:gd name="T33" fmla="*/ 10999436 h 609"/>
                <a:gd name="T34" fmla="*/ 46960119 w 581"/>
                <a:gd name="T35" fmla="*/ 7246742 h 609"/>
                <a:gd name="T36" fmla="*/ 54244957 w 581"/>
                <a:gd name="T37" fmla="*/ 18246178 h 609"/>
                <a:gd name="T38" fmla="*/ 61659637 w 581"/>
                <a:gd name="T39" fmla="*/ 7246742 h 609"/>
                <a:gd name="T40" fmla="*/ 71806401 w 581"/>
                <a:gd name="T41" fmla="*/ 10999436 h 609"/>
                <a:gd name="T42" fmla="*/ 66212751 w 581"/>
                <a:gd name="T43" fmla="*/ 59526167 h 609"/>
                <a:gd name="T44" fmla="*/ 10146404 w 581"/>
                <a:gd name="T45" fmla="*/ 63149718 h 609"/>
                <a:gd name="T46" fmla="*/ 12878128 w 581"/>
                <a:gd name="T47" fmla="*/ 65867111 h 609"/>
                <a:gd name="T48" fmla="*/ 39545439 w 581"/>
                <a:gd name="T49" fmla="*/ 63149718 h 609"/>
                <a:gd name="T50" fmla="*/ 39545439 w 581"/>
                <a:gd name="T51" fmla="*/ 63149718 h 609"/>
                <a:gd name="T52" fmla="*/ 39545439 w 581"/>
                <a:gd name="T53" fmla="*/ 63149718 h 609"/>
                <a:gd name="T54" fmla="*/ 12878128 w 581"/>
                <a:gd name="T55" fmla="*/ 60431965 h 609"/>
                <a:gd name="T56" fmla="*/ 58017218 w 581"/>
                <a:gd name="T57" fmla="*/ 28339815 h 609"/>
                <a:gd name="T58" fmla="*/ 13788823 w 581"/>
                <a:gd name="T59" fmla="*/ 28339815 h 609"/>
                <a:gd name="T60" fmla="*/ 13788823 w 581"/>
                <a:gd name="T61" fmla="*/ 35715700 h 609"/>
                <a:gd name="T62" fmla="*/ 61659637 w 581"/>
                <a:gd name="T63" fmla="*/ 31963007 h 609"/>
                <a:gd name="T64" fmla="*/ 58017218 w 581"/>
                <a:gd name="T65" fmla="*/ 43868240 h 609"/>
                <a:gd name="T66" fmla="*/ 35903020 w 581"/>
                <a:gd name="T67" fmla="*/ 43868240 h 609"/>
                <a:gd name="T68" fmla="*/ 13788823 w 581"/>
                <a:gd name="T69" fmla="*/ 43868240 h 609"/>
                <a:gd name="T70" fmla="*/ 13788823 w 581"/>
                <a:gd name="T71" fmla="*/ 51244484 h 609"/>
                <a:gd name="T72" fmla="*/ 35903020 w 581"/>
                <a:gd name="T73" fmla="*/ 51244484 h 609"/>
                <a:gd name="T74" fmla="*/ 61659637 w 581"/>
                <a:gd name="T75" fmla="*/ 47491791 h 609"/>
                <a:gd name="T76" fmla="*/ 54244957 w 581"/>
                <a:gd name="T77" fmla="*/ 14622627 h 609"/>
                <a:gd name="T78" fmla="*/ 50602538 w 581"/>
                <a:gd name="T79" fmla="*/ 10999436 h 609"/>
                <a:gd name="T80" fmla="*/ 54244957 w 581"/>
                <a:gd name="T81" fmla="*/ 0 h 609"/>
                <a:gd name="T82" fmla="*/ 58017218 w 581"/>
                <a:gd name="T83" fmla="*/ 10999436 h 609"/>
                <a:gd name="T84" fmla="*/ 35903020 w 581"/>
                <a:gd name="T85" fmla="*/ 14622627 h 609"/>
                <a:gd name="T86" fmla="*/ 32260601 w 581"/>
                <a:gd name="T87" fmla="*/ 10999436 h 609"/>
                <a:gd name="T88" fmla="*/ 35903020 w 581"/>
                <a:gd name="T89" fmla="*/ 0 h 609"/>
                <a:gd name="T90" fmla="*/ 39545439 w 581"/>
                <a:gd name="T91" fmla="*/ 10999436 h 609"/>
                <a:gd name="T92" fmla="*/ 17561444 w 581"/>
                <a:gd name="T93" fmla="*/ 14622627 h 609"/>
                <a:gd name="T94" fmla="*/ 13788823 w 581"/>
                <a:gd name="T95" fmla="*/ 10999436 h 609"/>
                <a:gd name="T96" fmla="*/ 17561444 w 581"/>
                <a:gd name="T97" fmla="*/ 0 h 609"/>
                <a:gd name="T98" fmla="*/ 21203502 w 581"/>
                <a:gd name="T99" fmla="*/ 10999436 h 60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581" h="609">
                  <a:moveTo>
                    <a:pt x="566" y="523"/>
                  </a:moveTo>
                  <a:lnTo>
                    <a:pt x="566" y="523"/>
                  </a:lnTo>
                  <a:cubicBezTo>
                    <a:pt x="495" y="594"/>
                    <a:pt x="495" y="594"/>
                    <a:pt x="495" y="594"/>
                  </a:cubicBezTo>
                  <a:cubicBezTo>
                    <a:pt x="488" y="601"/>
                    <a:pt x="481" y="608"/>
                    <a:pt x="474" y="608"/>
                  </a:cubicBezTo>
                  <a:cubicBezTo>
                    <a:pt x="467" y="608"/>
                    <a:pt x="460" y="601"/>
                    <a:pt x="453" y="594"/>
                  </a:cubicBezTo>
                  <a:cubicBezTo>
                    <a:pt x="417" y="558"/>
                    <a:pt x="417" y="558"/>
                    <a:pt x="417" y="558"/>
                  </a:cubicBezTo>
                  <a:cubicBezTo>
                    <a:pt x="410" y="551"/>
                    <a:pt x="410" y="544"/>
                    <a:pt x="410" y="537"/>
                  </a:cubicBezTo>
                  <a:cubicBezTo>
                    <a:pt x="410" y="523"/>
                    <a:pt x="417" y="509"/>
                    <a:pt x="439" y="509"/>
                  </a:cubicBezTo>
                  <a:cubicBezTo>
                    <a:pt x="446" y="509"/>
                    <a:pt x="453" y="516"/>
                    <a:pt x="453" y="523"/>
                  </a:cubicBezTo>
                  <a:cubicBezTo>
                    <a:pt x="474" y="537"/>
                    <a:pt x="474" y="537"/>
                    <a:pt x="474" y="537"/>
                  </a:cubicBezTo>
                  <a:cubicBezTo>
                    <a:pt x="530" y="481"/>
                    <a:pt x="530" y="481"/>
                    <a:pt x="530" y="481"/>
                  </a:cubicBezTo>
                  <a:cubicBezTo>
                    <a:pt x="537" y="474"/>
                    <a:pt x="545" y="474"/>
                    <a:pt x="552" y="474"/>
                  </a:cubicBezTo>
                  <a:cubicBezTo>
                    <a:pt x="566" y="474"/>
                    <a:pt x="580" y="488"/>
                    <a:pt x="580" y="502"/>
                  </a:cubicBezTo>
                  <a:cubicBezTo>
                    <a:pt x="580" y="509"/>
                    <a:pt x="573" y="516"/>
                    <a:pt x="566" y="523"/>
                  </a:cubicBezTo>
                  <a:close/>
                  <a:moveTo>
                    <a:pt x="474" y="495"/>
                  </a:moveTo>
                  <a:lnTo>
                    <a:pt x="474" y="495"/>
                  </a:lnTo>
                  <a:cubicBezTo>
                    <a:pt x="467" y="488"/>
                    <a:pt x="453" y="481"/>
                    <a:pt x="439" y="481"/>
                  </a:cubicBezTo>
                  <a:cubicBezTo>
                    <a:pt x="403" y="481"/>
                    <a:pt x="382" y="509"/>
                    <a:pt x="382" y="537"/>
                  </a:cubicBezTo>
                  <a:cubicBezTo>
                    <a:pt x="382" y="558"/>
                    <a:pt x="389" y="573"/>
                    <a:pt x="396" y="580"/>
                  </a:cubicBezTo>
                  <a:cubicBezTo>
                    <a:pt x="424" y="608"/>
                    <a:pt x="424" y="608"/>
                    <a:pt x="424" y="608"/>
                  </a:cubicBezTo>
                  <a:cubicBezTo>
                    <a:pt x="29" y="608"/>
                    <a:pt x="29" y="608"/>
                    <a:pt x="29" y="608"/>
                  </a:cubicBezTo>
                  <a:cubicBezTo>
                    <a:pt x="15" y="608"/>
                    <a:pt x="0" y="594"/>
                    <a:pt x="0" y="58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71"/>
                    <a:pt x="15" y="56"/>
                    <a:pt x="29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8" y="120"/>
                    <a:pt x="106" y="141"/>
                    <a:pt x="135" y="141"/>
                  </a:cubicBezTo>
                  <a:cubicBezTo>
                    <a:pt x="163" y="141"/>
                    <a:pt x="191" y="120"/>
                    <a:pt x="191" y="85"/>
                  </a:cubicBezTo>
                  <a:cubicBezTo>
                    <a:pt x="191" y="56"/>
                    <a:pt x="191" y="56"/>
                    <a:pt x="191" y="56"/>
                  </a:cubicBezTo>
                  <a:cubicBezTo>
                    <a:pt x="219" y="56"/>
                    <a:pt x="219" y="56"/>
                    <a:pt x="219" y="56"/>
                  </a:cubicBezTo>
                  <a:cubicBezTo>
                    <a:pt x="219" y="85"/>
                    <a:pt x="219" y="85"/>
                    <a:pt x="219" y="85"/>
                  </a:cubicBezTo>
                  <a:cubicBezTo>
                    <a:pt x="219" y="120"/>
                    <a:pt x="248" y="141"/>
                    <a:pt x="276" y="141"/>
                  </a:cubicBezTo>
                  <a:cubicBezTo>
                    <a:pt x="304" y="141"/>
                    <a:pt x="333" y="120"/>
                    <a:pt x="333" y="85"/>
                  </a:cubicBezTo>
                  <a:cubicBezTo>
                    <a:pt x="333" y="56"/>
                    <a:pt x="333" y="56"/>
                    <a:pt x="333" y="56"/>
                  </a:cubicBezTo>
                  <a:cubicBezTo>
                    <a:pt x="361" y="56"/>
                    <a:pt x="361" y="56"/>
                    <a:pt x="361" y="56"/>
                  </a:cubicBezTo>
                  <a:cubicBezTo>
                    <a:pt x="361" y="85"/>
                    <a:pt x="361" y="85"/>
                    <a:pt x="361" y="85"/>
                  </a:cubicBezTo>
                  <a:cubicBezTo>
                    <a:pt x="361" y="120"/>
                    <a:pt x="389" y="141"/>
                    <a:pt x="417" y="141"/>
                  </a:cubicBezTo>
                  <a:cubicBezTo>
                    <a:pt x="446" y="141"/>
                    <a:pt x="474" y="120"/>
                    <a:pt x="474" y="85"/>
                  </a:cubicBezTo>
                  <a:cubicBezTo>
                    <a:pt x="474" y="56"/>
                    <a:pt x="474" y="56"/>
                    <a:pt x="474" y="56"/>
                  </a:cubicBezTo>
                  <a:cubicBezTo>
                    <a:pt x="523" y="56"/>
                    <a:pt x="523" y="56"/>
                    <a:pt x="523" y="56"/>
                  </a:cubicBezTo>
                  <a:cubicBezTo>
                    <a:pt x="537" y="56"/>
                    <a:pt x="552" y="71"/>
                    <a:pt x="552" y="85"/>
                  </a:cubicBezTo>
                  <a:cubicBezTo>
                    <a:pt x="552" y="445"/>
                    <a:pt x="552" y="445"/>
                    <a:pt x="552" y="445"/>
                  </a:cubicBezTo>
                  <a:cubicBezTo>
                    <a:pt x="530" y="445"/>
                    <a:pt x="516" y="452"/>
                    <a:pt x="509" y="460"/>
                  </a:cubicBezTo>
                  <a:lnTo>
                    <a:pt x="474" y="495"/>
                  </a:lnTo>
                  <a:close/>
                  <a:moveTo>
                    <a:pt x="78" y="488"/>
                  </a:moveTo>
                  <a:lnTo>
                    <a:pt x="78" y="488"/>
                  </a:lnTo>
                  <a:cubicBezTo>
                    <a:pt x="78" y="502"/>
                    <a:pt x="85" y="509"/>
                    <a:pt x="99" y="509"/>
                  </a:cubicBezTo>
                  <a:cubicBezTo>
                    <a:pt x="283" y="509"/>
                    <a:pt x="283" y="509"/>
                    <a:pt x="283" y="509"/>
                  </a:cubicBezTo>
                  <a:cubicBezTo>
                    <a:pt x="297" y="509"/>
                    <a:pt x="304" y="502"/>
                    <a:pt x="304" y="488"/>
                  </a:cubicBezTo>
                  <a:cubicBezTo>
                    <a:pt x="304" y="474"/>
                    <a:pt x="297" y="467"/>
                    <a:pt x="283" y="467"/>
                  </a:cubicBezTo>
                  <a:cubicBezTo>
                    <a:pt x="99" y="467"/>
                    <a:pt x="99" y="467"/>
                    <a:pt x="99" y="467"/>
                  </a:cubicBezTo>
                  <a:cubicBezTo>
                    <a:pt x="85" y="467"/>
                    <a:pt x="78" y="474"/>
                    <a:pt x="78" y="488"/>
                  </a:cubicBezTo>
                  <a:close/>
                  <a:moveTo>
                    <a:pt x="446" y="219"/>
                  </a:moveTo>
                  <a:lnTo>
                    <a:pt x="446" y="219"/>
                  </a:lnTo>
                  <a:cubicBezTo>
                    <a:pt x="106" y="219"/>
                    <a:pt x="106" y="219"/>
                    <a:pt x="106" y="219"/>
                  </a:cubicBezTo>
                  <a:cubicBezTo>
                    <a:pt x="92" y="219"/>
                    <a:pt x="78" y="233"/>
                    <a:pt x="78" y="247"/>
                  </a:cubicBezTo>
                  <a:cubicBezTo>
                    <a:pt x="78" y="262"/>
                    <a:pt x="92" y="276"/>
                    <a:pt x="106" y="276"/>
                  </a:cubicBezTo>
                  <a:cubicBezTo>
                    <a:pt x="446" y="276"/>
                    <a:pt x="446" y="276"/>
                    <a:pt x="446" y="276"/>
                  </a:cubicBezTo>
                  <a:cubicBezTo>
                    <a:pt x="460" y="276"/>
                    <a:pt x="474" y="262"/>
                    <a:pt x="474" y="247"/>
                  </a:cubicBezTo>
                  <a:cubicBezTo>
                    <a:pt x="474" y="233"/>
                    <a:pt x="460" y="219"/>
                    <a:pt x="446" y="219"/>
                  </a:cubicBezTo>
                  <a:close/>
                  <a:moveTo>
                    <a:pt x="446" y="339"/>
                  </a:moveTo>
                  <a:lnTo>
                    <a:pt x="446" y="339"/>
                  </a:lnTo>
                  <a:cubicBezTo>
                    <a:pt x="276" y="339"/>
                    <a:pt x="276" y="339"/>
                    <a:pt x="276" y="339"/>
                  </a:cubicBezTo>
                  <a:cubicBezTo>
                    <a:pt x="226" y="339"/>
                    <a:pt x="226" y="339"/>
                    <a:pt x="226" y="339"/>
                  </a:cubicBezTo>
                  <a:cubicBezTo>
                    <a:pt x="106" y="339"/>
                    <a:pt x="106" y="339"/>
                    <a:pt x="106" y="339"/>
                  </a:cubicBezTo>
                  <a:cubicBezTo>
                    <a:pt x="92" y="339"/>
                    <a:pt x="78" y="353"/>
                    <a:pt x="78" y="367"/>
                  </a:cubicBezTo>
                  <a:cubicBezTo>
                    <a:pt x="78" y="389"/>
                    <a:pt x="92" y="396"/>
                    <a:pt x="106" y="396"/>
                  </a:cubicBezTo>
                  <a:cubicBezTo>
                    <a:pt x="226" y="396"/>
                    <a:pt x="226" y="396"/>
                    <a:pt x="226" y="396"/>
                  </a:cubicBezTo>
                  <a:cubicBezTo>
                    <a:pt x="276" y="396"/>
                    <a:pt x="276" y="396"/>
                    <a:pt x="276" y="396"/>
                  </a:cubicBezTo>
                  <a:cubicBezTo>
                    <a:pt x="446" y="396"/>
                    <a:pt x="446" y="396"/>
                    <a:pt x="446" y="396"/>
                  </a:cubicBezTo>
                  <a:cubicBezTo>
                    <a:pt x="460" y="396"/>
                    <a:pt x="474" y="389"/>
                    <a:pt x="474" y="367"/>
                  </a:cubicBezTo>
                  <a:cubicBezTo>
                    <a:pt x="474" y="353"/>
                    <a:pt x="460" y="339"/>
                    <a:pt x="446" y="339"/>
                  </a:cubicBezTo>
                  <a:close/>
                  <a:moveTo>
                    <a:pt x="417" y="113"/>
                  </a:moveTo>
                  <a:lnTo>
                    <a:pt x="417" y="113"/>
                  </a:lnTo>
                  <a:cubicBezTo>
                    <a:pt x="403" y="113"/>
                    <a:pt x="389" y="106"/>
                    <a:pt x="389" y="85"/>
                  </a:cubicBezTo>
                  <a:cubicBezTo>
                    <a:pt x="389" y="28"/>
                    <a:pt x="389" y="28"/>
                    <a:pt x="389" y="28"/>
                  </a:cubicBezTo>
                  <a:cubicBezTo>
                    <a:pt x="389" y="14"/>
                    <a:pt x="403" y="0"/>
                    <a:pt x="417" y="0"/>
                  </a:cubicBezTo>
                  <a:cubicBezTo>
                    <a:pt x="431" y="0"/>
                    <a:pt x="446" y="14"/>
                    <a:pt x="446" y="28"/>
                  </a:cubicBezTo>
                  <a:cubicBezTo>
                    <a:pt x="446" y="85"/>
                    <a:pt x="446" y="85"/>
                    <a:pt x="446" y="85"/>
                  </a:cubicBezTo>
                  <a:cubicBezTo>
                    <a:pt x="446" y="106"/>
                    <a:pt x="431" y="113"/>
                    <a:pt x="417" y="113"/>
                  </a:cubicBezTo>
                  <a:close/>
                  <a:moveTo>
                    <a:pt x="276" y="113"/>
                  </a:moveTo>
                  <a:lnTo>
                    <a:pt x="276" y="113"/>
                  </a:lnTo>
                  <a:cubicBezTo>
                    <a:pt x="262" y="113"/>
                    <a:pt x="248" y="106"/>
                    <a:pt x="248" y="85"/>
                  </a:cubicBezTo>
                  <a:cubicBezTo>
                    <a:pt x="248" y="28"/>
                    <a:pt x="248" y="28"/>
                    <a:pt x="248" y="28"/>
                  </a:cubicBezTo>
                  <a:cubicBezTo>
                    <a:pt x="248" y="14"/>
                    <a:pt x="262" y="0"/>
                    <a:pt x="276" y="0"/>
                  </a:cubicBezTo>
                  <a:cubicBezTo>
                    <a:pt x="290" y="0"/>
                    <a:pt x="304" y="14"/>
                    <a:pt x="304" y="28"/>
                  </a:cubicBezTo>
                  <a:cubicBezTo>
                    <a:pt x="304" y="85"/>
                    <a:pt x="304" y="85"/>
                    <a:pt x="304" y="85"/>
                  </a:cubicBezTo>
                  <a:cubicBezTo>
                    <a:pt x="304" y="106"/>
                    <a:pt x="290" y="113"/>
                    <a:pt x="276" y="113"/>
                  </a:cubicBezTo>
                  <a:close/>
                  <a:moveTo>
                    <a:pt x="135" y="113"/>
                  </a:moveTo>
                  <a:lnTo>
                    <a:pt x="135" y="113"/>
                  </a:lnTo>
                  <a:cubicBezTo>
                    <a:pt x="121" y="113"/>
                    <a:pt x="106" y="106"/>
                    <a:pt x="106" y="85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14"/>
                    <a:pt x="121" y="0"/>
                    <a:pt x="135" y="0"/>
                  </a:cubicBezTo>
                  <a:cubicBezTo>
                    <a:pt x="149" y="0"/>
                    <a:pt x="163" y="14"/>
                    <a:pt x="163" y="28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3" y="106"/>
                    <a:pt x="149" y="113"/>
                    <a:pt x="135" y="1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 userDrawn="1"/>
        </p:nvGrpSpPr>
        <p:grpSpPr>
          <a:xfrm>
            <a:off x="6191205" y="1700678"/>
            <a:ext cx="575989" cy="576197"/>
            <a:chOff x="4788024" y="1275213"/>
            <a:chExt cx="432048" cy="432048"/>
          </a:xfrm>
        </p:grpSpPr>
        <p:sp>
          <p:nvSpPr>
            <p:cNvPr id="17" name="椭圆 65"/>
            <p:cNvSpPr>
              <a:spLocks noChangeArrowheads="1"/>
            </p:cNvSpPr>
            <p:nvPr/>
          </p:nvSpPr>
          <p:spPr bwMode="auto">
            <a:xfrm>
              <a:off x="4788024" y="1275213"/>
              <a:ext cx="432048" cy="432048"/>
            </a:xfrm>
            <a:prstGeom prst="ellipse">
              <a:avLst/>
            </a:prstGeom>
            <a:solidFill>
              <a:srgbClr val="F79600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Freeform 110"/>
            <p:cNvSpPr>
              <a:spLocks noChangeArrowheads="1"/>
            </p:cNvSpPr>
            <p:nvPr/>
          </p:nvSpPr>
          <p:spPr bwMode="auto">
            <a:xfrm>
              <a:off x="4891102" y="1366806"/>
              <a:ext cx="250679" cy="248862"/>
            </a:xfrm>
            <a:custGeom>
              <a:avLst/>
              <a:gdLst>
                <a:gd name="T0" fmla="*/ 78678142 w 609"/>
                <a:gd name="T1" fmla="*/ 71002280 h 602"/>
                <a:gd name="T2" fmla="*/ 78678142 w 609"/>
                <a:gd name="T3" fmla="*/ 71002280 h 602"/>
                <a:gd name="T4" fmla="*/ 71302258 w 609"/>
                <a:gd name="T5" fmla="*/ 78441997 h 602"/>
                <a:gd name="T6" fmla="*/ 65867111 w 609"/>
                <a:gd name="T7" fmla="*/ 76614673 h 602"/>
                <a:gd name="T8" fmla="*/ 44774038 w 609"/>
                <a:gd name="T9" fmla="*/ 54426302 h 602"/>
                <a:gd name="T10" fmla="*/ 29245613 w 609"/>
                <a:gd name="T11" fmla="*/ 59125033 h 602"/>
                <a:gd name="T12" fmla="*/ 0 w 609"/>
                <a:gd name="T13" fmla="*/ 29497307 h 602"/>
                <a:gd name="T14" fmla="*/ 29245613 w 609"/>
                <a:gd name="T15" fmla="*/ 0 h 602"/>
                <a:gd name="T16" fmla="*/ 58491226 w 609"/>
                <a:gd name="T17" fmla="*/ 29497307 h 602"/>
                <a:gd name="T18" fmla="*/ 54867675 w 609"/>
                <a:gd name="T19" fmla="*/ 44376380 h 602"/>
                <a:gd name="T20" fmla="*/ 75960749 w 609"/>
                <a:gd name="T21" fmla="*/ 65520668 h 602"/>
                <a:gd name="T22" fmla="*/ 78678142 w 609"/>
                <a:gd name="T23" fmla="*/ 71002280 h 602"/>
                <a:gd name="T24" fmla="*/ 29245613 w 609"/>
                <a:gd name="T25" fmla="*/ 7439717 h 602"/>
                <a:gd name="T26" fmla="*/ 29245613 w 609"/>
                <a:gd name="T27" fmla="*/ 7439717 h 602"/>
                <a:gd name="T28" fmla="*/ 7246742 w 609"/>
                <a:gd name="T29" fmla="*/ 29497307 h 602"/>
                <a:gd name="T30" fmla="*/ 29245613 w 609"/>
                <a:gd name="T31" fmla="*/ 51685677 h 602"/>
                <a:gd name="T32" fmla="*/ 51244484 w 609"/>
                <a:gd name="T33" fmla="*/ 29497307 h 602"/>
                <a:gd name="T34" fmla="*/ 29245613 w 609"/>
                <a:gd name="T35" fmla="*/ 7439717 h 602"/>
                <a:gd name="T36" fmla="*/ 42056644 w 609"/>
                <a:gd name="T37" fmla="*/ 33282375 h 602"/>
                <a:gd name="T38" fmla="*/ 42056644 w 609"/>
                <a:gd name="T39" fmla="*/ 33282375 h 602"/>
                <a:gd name="T40" fmla="*/ 32868804 w 609"/>
                <a:gd name="T41" fmla="*/ 33282375 h 602"/>
                <a:gd name="T42" fmla="*/ 32868804 w 609"/>
                <a:gd name="T43" fmla="*/ 41504973 h 602"/>
                <a:gd name="T44" fmla="*/ 29245613 w 609"/>
                <a:gd name="T45" fmla="*/ 45290042 h 602"/>
                <a:gd name="T46" fmla="*/ 25622062 w 609"/>
                <a:gd name="T47" fmla="*/ 41504973 h 602"/>
                <a:gd name="T48" fmla="*/ 25622062 w 609"/>
                <a:gd name="T49" fmla="*/ 33282375 h 602"/>
                <a:gd name="T50" fmla="*/ 17340380 w 609"/>
                <a:gd name="T51" fmla="*/ 33282375 h 602"/>
                <a:gd name="T52" fmla="*/ 13716829 w 609"/>
                <a:gd name="T53" fmla="*/ 29497307 h 602"/>
                <a:gd name="T54" fmla="*/ 17340380 w 609"/>
                <a:gd name="T55" fmla="*/ 25842658 h 602"/>
                <a:gd name="T56" fmla="*/ 25622062 w 609"/>
                <a:gd name="T57" fmla="*/ 25842658 h 602"/>
                <a:gd name="T58" fmla="*/ 25622062 w 609"/>
                <a:gd name="T59" fmla="*/ 16575978 h 602"/>
                <a:gd name="T60" fmla="*/ 29245613 w 609"/>
                <a:gd name="T61" fmla="*/ 12921329 h 602"/>
                <a:gd name="T62" fmla="*/ 32868804 w 609"/>
                <a:gd name="T63" fmla="*/ 16575978 h 602"/>
                <a:gd name="T64" fmla="*/ 32868804 w 609"/>
                <a:gd name="T65" fmla="*/ 25842658 h 602"/>
                <a:gd name="T66" fmla="*/ 42056644 w 609"/>
                <a:gd name="T67" fmla="*/ 25842658 h 602"/>
                <a:gd name="T68" fmla="*/ 45679835 w 609"/>
                <a:gd name="T69" fmla="*/ 29497307 h 602"/>
                <a:gd name="T70" fmla="*/ 42056644 w 609"/>
                <a:gd name="T71" fmla="*/ 33282375 h 60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609" h="602">
                  <a:moveTo>
                    <a:pt x="608" y="544"/>
                  </a:moveTo>
                  <a:lnTo>
                    <a:pt x="608" y="544"/>
                  </a:lnTo>
                  <a:cubicBezTo>
                    <a:pt x="608" y="573"/>
                    <a:pt x="579" y="601"/>
                    <a:pt x="551" y="601"/>
                  </a:cubicBezTo>
                  <a:cubicBezTo>
                    <a:pt x="530" y="601"/>
                    <a:pt x="516" y="594"/>
                    <a:pt x="509" y="587"/>
                  </a:cubicBezTo>
                  <a:cubicBezTo>
                    <a:pt x="346" y="417"/>
                    <a:pt x="346" y="417"/>
                    <a:pt x="346" y="417"/>
                  </a:cubicBezTo>
                  <a:cubicBezTo>
                    <a:pt x="311" y="438"/>
                    <a:pt x="269" y="453"/>
                    <a:pt x="226" y="453"/>
                  </a:cubicBezTo>
                  <a:cubicBezTo>
                    <a:pt x="106" y="453"/>
                    <a:pt x="0" y="347"/>
                    <a:pt x="0" y="226"/>
                  </a:cubicBezTo>
                  <a:cubicBezTo>
                    <a:pt x="0" y="99"/>
                    <a:pt x="106" y="0"/>
                    <a:pt x="226" y="0"/>
                  </a:cubicBezTo>
                  <a:cubicBezTo>
                    <a:pt x="353" y="0"/>
                    <a:pt x="452" y="99"/>
                    <a:pt x="452" y="226"/>
                  </a:cubicBezTo>
                  <a:cubicBezTo>
                    <a:pt x="452" y="269"/>
                    <a:pt x="445" y="304"/>
                    <a:pt x="424" y="340"/>
                  </a:cubicBezTo>
                  <a:cubicBezTo>
                    <a:pt x="587" y="502"/>
                    <a:pt x="587" y="502"/>
                    <a:pt x="587" y="502"/>
                  </a:cubicBezTo>
                  <a:cubicBezTo>
                    <a:pt x="601" y="516"/>
                    <a:pt x="608" y="530"/>
                    <a:pt x="608" y="544"/>
                  </a:cubicBezTo>
                  <a:close/>
                  <a:moveTo>
                    <a:pt x="226" y="57"/>
                  </a:moveTo>
                  <a:lnTo>
                    <a:pt x="226" y="57"/>
                  </a:lnTo>
                  <a:cubicBezTo>
                    <a:pt x="134" y="57"/>
                    <a:pt x="56" y="127"/>
                    <a:pt x="56" y="226"/>
                  </a:cubicBezTo>
                  <a:cubicBezTo>
                    <a:pt x="56" y="318"/>
                    <a:pt x="134" y="396"/>
                    <a:pt x="226" y="396"/>
                  </a:cubicBezTo>
                  <a:cubicBezTo>
                    <a:pt x="325" y="396"/>
                    <a:pt x="396" y="318"/>
                    <a:pt x="396" y="226"/>
                  </a:cubicBezTo>
                  <a:cubicBezTo>
                    <a:pt x="396" y="127"/>
                    <a:pt x="325" y="57"/>
                    <a:pt x="226" y="57"/>
                  </a:cubicBezTo>
                  <a:close/>
                  <a:moveTo>
                    <a:pt x="325" y="255"/>
                  </a:moveTo>
                  <a:lnTo>
                    <a:pt x="325" y="255"/>
                  </a:lnTo>
                  <a:cubicBezTo>
                    <a:pt x="254" y="255"/>
                    <a:pt x="254" y="255"/>
                    <a:pt x="254" y="255"/>
                  </a:cubicBezTo>
                  <a:cubicBezTo>
                    <a:pt x="254" y="318"/>
                    <a:pt x="254" y="318"/>
                    <a:pt x="254" y="318"/>
                  </a:cubicBezTo>
                  <a:cubicBezTo>
                    <a:pt x="254" y="333"/>
                    <a:pt x="247" y="347"/>
                    <a:pt x="226" y="347"/>
                  </a:cubicBezTo>
                  <a:cubicBezTo>
                    <a:pt x="212" y="347"/>
                    <a:pt x="198" y="333"/>
                    <a:pt x="198" y="318"/>
                  </a:cubicBezTo>
                  <a:cubicBezTo>
                    <a:pt x="198" y="255"/>
                    <a:pt x="198" y="255"/>
                    <a:pt x="198" y="255"/>
                  </a:cubicBezTo>
                  <a:cubicBezTo>
                    <a:pt x="134" y="255"/>
                    <a:pt x="134" y="255"/>
                    <a:pt x="134" y="255"/>
                  </a:cubicBezTo>
                  <a:cubicBezTo>
                    <a:pt x="120" y="255"/>
                    <a:pt x="106" y="241"/>
                    <a:pt x="106" y="226"/>
                  </a:cubicBezTo>
                  <a:cubicBezTo>
                    <a:pt x="106" y="205"/>
                    <a:pt x="120" y="198"/>
                    <a:pt x="134" y="198"/>
                  </a:cubicBezTo>
                  <a:cubicBezTo>
                    <a:pt x="198" y="198"/>
                    <a:pt x="198" y="198"/>
                    <a:pt x="198" y="198"/>
                  </a:cubicBezTo>
                  <a:cubicBezTo>
                    <a:pt x="198" y="127"/>
                    <a:pt x="198" y="127"/>
                    <a:pt x="198" y="127"/>
                  </a:cubicBezTo>
                  <a:cubicBezTo>
                    <a:pt x="198" y="113"/>
                    <a:pt x="212" y="99"/>
                    <a:pt x="226" y="99"/>
                  </a:cubicBezTo>
                  <a:cubicBezTo>
                    <a:pt x="247" y="99"/>
                    <a:pt x="254" y="113"/>
                    <a:pt x="254" y="127"/>
                  </a:cubicBezTo>
                  <a:cubicBezTo>
                    <a:pt x="254" y="198"/>
                    <a:pt x="254" y="198"/>
                    <a:pt x="254" y="198"/>
                  </a:cubicBezTo>
                  <a:cubicBezTo>
                    <a:pt x="325" y="198"/>
                    <a:pt x="325" y="198"/>
                    <a:pt x="325" y="198"/>
                  </a:cubicBezTo>
                  <a:cubicBezTo>
                    <a:pt x="339" y="198"/>
                    <a:pt x="353" y="205"/>
                    <a:pt x="353" y="226"/>
                  </a:cubicBezTo>
                  <a:cubicBezTo>
                    <a:pt x="353" y="241"/>
                    <a:pt x="339" y="255"/>
                    <a:pt x="325" y="2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 userDrawn="1"/>
        </p:nvGrpSpPr>
        <p:grpSpPr>
          <a:xfrm>
            <a:off x="7055189" y="1700153"/>
            <a:ext cx="577036" cy="577246"/>
            <a:chOff x="5436096" y="1274820"/>
            <a:chExt cx="432833" cy="432834"/>
          </a:xfrm>
        </p:grpSpPr>
        <p:sp>
          <p:nvSpPr>
            <p:cNvPr id="25" name="椭圆 16"/>
            <p:cNvSpPr>
              <a:spLocks noChangeArrowheads="1"/>
            </p:cNvSpPr>
            <p:nvPr/>
          </p:nvSpPr>
          <p:spPr bwMode="auto">
            <a:xfrm>
              <a:off x="5436096" y="1274820"/>
              <a:ext cx="432833" cy="43283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Freeform 16"/>
            <p:cNvSpPr>
              <a:spLocks noChangeArrowheads="1"/>
            </p:cNvSpPr>
            <p:nvPr/>
          </p:nvSpPr>
          <p:spPr bwMode="auto">
            <a:xfrm>
              <a:off x="5554420" y="1377705"/>
              <a:ext cx="196183" cy="227065"/>
            </a:xfrm>
            <a:custGeom>
              <a:avLst/>
              <a:gdLst>
                <a:gd name="T0" fmla="*/ 58106390 w 475"/>
                <a:gd name="T1" fmla="*/ 71207247 h 552"/>
                <a:gd name="T2" fmla="*/ 58106390 w 475"/>
                <a:gd name="T3" fmla="*/ 71207247 h 552"/>
                <a:gd name="T4" fmla="*/ 54327993 w 475"/>
                <a:gd name="T5" fmla="*/ 71207247 h 552"/>
                <a:gd name="T6" fmla="*/ 54327993 w 475"/>
                <a:gd name="T7" fmla="*/ 0 h 552"/>
                <a:gd name="T8" fmla="*/ 58106390 w 475"/>
                <a:gd name="T9" fmla="*/ 0 h 552"/>
                <a:gd name="T10" fmla="*/ 61754124 w 475"/>
                <a:gd name="T11" fmla="*/ 3618618 h 552"/>
                <a:gd name="T12" fmla="*/ 61754124 w 475"/>
                <a:gd name="T13" fmla="*/ 67588630 h 552"/>
                <a:gd name="T14" fmla="*/ 58106390 w 475"/>
                <a:gd name="T15" fmla="*/ 71207247 h 552"/>
                <a:gd name="T16" fmla="*/ 7426131 w 475"/>
                <a:gd name="T17" fmla="*/ 67588630 h 552"/>
                <a:gd name="T18" fmla="*/ 7426131 w 475"/>
                <a:gd name="T19" fmla="*/ 67588630 h 552"/>
                <a:gd name="T20" fmla="*/ 7426131 w 475"/>
                <a:gd name="T21" fmla="*/ 63970012 h 552"/>
                <a:gd name="T22" fmla="*/ 13809846 w 475"/>
                <a:gd name="T23" fmla="*/ 63970012 h 552"/>
                <a:gd name="T24" fmla="*/ 21235977 w 475"/>
                <a:gd name="T25" fmla="*/ 56603721 h 552"/>
                <a:gd name="T26" fmla="*/ 13809846 w 475"/>
                <a:gd name="T27" fmla="*/ 49237429 h 552"/>
                <a:gd name="T28" fmla="*/ 7426131 w 475"/>
                <a:gd name="T29" fmla="*/ 49237429 h 552"/>
                <a:gd name="T30" fmla="*/ 7426131 w 475"/>
                <a:gd name="T31" fmla="*/ 42905028 h 552"/>
                <a:gd name="T32" fmla="*/ 13809846 w 475"/>
                <a:gd name="T33" fmla="*/ 42905028 h 552"/>
                <a:gd name="T34" fmla="*/ 21235977 w 475"/>
                <a:gd name="T35" fmla="*/ 35539095 h 552"/>
                <a:gd name="T36" fmla="*/ 13809846 w 475"/>
                <a:gd name="T37" fmla="*/ 28301860 h 552"/>
                <a:gd name="T38" fmla="*/ 7426131 w 475"/>
                <a:gd name="T39" fmla="*/ 28301860 h 552"/>
                <a:gd name="T40" fmla="*/ 7426131 w 475"/>
                <a:gd name="T41" fmla="*/ 21840403 h 552"/>
                <a:gd name="T42" fmla="*/ 13809846 w 475"/>
                <a:gd name="T43" fmla="*/ 21840403 h 552"/>
                <a:gd name="T44" fmla="*/ 21235977 w 475"/>
                <a:gd name="T45" fmla="*/ 14603167 h 552"/>
                <a:gd name="T46" fmla="*/ 13809846 w 475"/>
                <a:gd name="T47" fmla="*/ 7236876 h 552"/>
                <a:gd name="T48" fmla="*/ 7426131 w 475"/>
                <a:gd name="T49" fmla="*/ 7236876 h 552"/>
                <a:gd name="T50" fmla="*/ 7426131 w 475"/>
                <a:gd name="T51" fmla="*/ 3618618 h 552"/>
                <a:gd name="T52" fmla="*/ 11074226 w 475"/>
                <a:gd name="T53" fmla="*/ 0 h 552"/>
                <a:gd name="T54" fmla="*/ 50680259 w 475"/>
                <a:gd name="T55" fmla="*/ 0 h 552"/>
                <a:gd name="T56" fmla="*/ 50680259 w 475"/>
                <a:gd name="T57" fmla="*/ 71207247 h 552"/>
                <a:gd name="T58" fmla="*/ 11074226 w 475"/>
                <a:gd name="T59" fmla="*/ 71207247 h 552"/>
                <a:gd name="T60" fmla="*/ 7426131 w 475"/>
                <a:gd name="T61" fmla="*/ 67588630 h 552"/>
                <a:gd name="T62" fmla="*/ 17588243 w 475"/>
                <a:gd name="T63" fmla="*/ 14603167 h 552"/>
                <a:gd name="T64" fmla="*/ 17588243 w 475"/>
                <a:gd name="T65" fmla="*/ 14603167 h 552"/>
                <a:gd name="T66" fmla="*/ 13809846 w 475"/>
                <a:gd name="T67" fmla="*/ 18221785 h 552"/>
                <a:gd name="T68" fmla="*/ 3778036 w 475"/>
                <a:gd name="T69" fmla="*/ 18221785 h 552"/>
                <a:gd name="T70" fmla="*/ 0 w 475"/>
                <a:gd name="T71" fmla="*/ 14603167 h 552"/>
                <a:gd name="T72" fmla="*/ 3778036 w 475"/>
                <a:gd name="T73" fmla="*/ 10984909 h 552"/>
                <a:gd name="T74" fmla="*/ 13809846 w 475"/>
                <a:gd name="T75" fmla="*/ 10984909 h 552"/>
                <a:gd name="T76" fmla="*/ 17588243 w 475"/>
                <a:gd name="T77" fmla="*/ 14603167 h 552"/>
                <a:gd name="T78" fmla="*/ 3778036 w 475"/>
                <a:gd name="T79" fmla="*/ 31920478 h 552"/>
                <a:gd name="T80" fmla="*/ 3778036 w 475"/>
                <a:gd name="T81" fmla="*/ 31920478 h 552"/>
                <a:gd name="T82" fmla="*/ 13809846 w 475"/>
                <a:gd name="T83" fmla="*/ 31920478 h 552"/>
                <a:gd name="T84" fmla="*/ 17588243 w 475"/>
                <a:gd name="T85" fmla="*/ 35539095 h 552"/>
                <a:gd name="T86" fmla="*/ 13809846 w 475"/>
                <a:gd name="T87" fmla="*/ 39286770 h 552"/>
                <a:gd name="T88" fmla="*/ 3778036 w 475"/>
                <a:gd name="T89" fmla="*/ 39286770 h 552"/>
                <a:gd name="T90" fmla="*/ 0 w 475"/>
                <a:gd name="T91" fmla="*/ 35539095 h 552"/>
                <a:gd name="T92" fmla="*/ 3778036 w 475"/>
                <a:gd name="T93" fmla="*/ 31920478 h 552"/>
                <a:gd name="T94" fmla="*/ 3778036 w 475"/>
                <a:gd name="T95" fmla="*/ 52985462 h 552"/>
                <a:gd name="T96" fmla="*/ 3778036 w 475"/>
                <a:gd name="T97" fmla="*/ 52985462 h 552"/>
                <a:gd name="T98" fmla="*/ 13809846 w 475"/>
                <a:gd name="T99" fmla="*/ 52985462 h 552"/>
                <a:gd name="T100" fmla="*/ 17588243 w 475"/>
                <a:gd name="T101" fmla="*/ 56603721 h 552"/>
                <a:gd name="T102" fmla="*/ 13809846 w 475"/>
                <a:gd name="T103" fmla="*/ 60222338 h 552"/>
                <a:gd name="T104" fmla="*/ 3778036 w 475"/>
                <a:gd name="T105" fmla="*/ 60222338 h 552"/>
                <a:gd name="T106" fmla="*/ 0 w 475"/>
                <a:gd name="T107" fmla="*/ 56603721 h 552"/>
                <a:gd name="T108" fmla="*/ 3778036 w 475"/>
                <a:gd name="T109" fmla="*/ 52985462 h 55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75" h="552">
                  <a:moveTo>
                    <a:pt x="446" y="551"/>
                  </a:moveTo>
                  <a:lnTo>
                    <a:pt x="446" y="551"/>
                  </a:lnTo>
                  <a:cubicBezTo>
                    <a:pt x="417" y="551"/>
                    <a:pt x="417" y="551"/>
                    <a:pt x="417" y="551"/>
                  </a:cubicBezTo>
                  <a:cubicBezTo>
                    <a:pt x="417" y="0"/>
                    <a:pt x="417" y="0"/>
                    <a:pt x="417" y="0"/>
                  </a:cubicBezTo>
                  <a:cubicBezTo>
                    <a:pt x="446" y="0"/>
                    <a:pt x="446" y="0"/>
                    <a:pt x="446" y="0"/>
                  </a:cubicBezTo>
                  <a:cubicBezTo>
                    <a:pt x="460" y="0"/>
                    <a:pt x="474" y="14"/>
                    <a:pt x="474" y="28"/>
                  </a:cubicBezTo>
                  <a:cubicBezTo>
                    <a:pt x="474" y="523"/>
                    <a:pt x="474" y="523"/>
                    <a:pt x="474" y="523"/>
                  </a:cubicBezTo>
                  <a:cubicBezTo>
                    <a:pt x="474" y="537"/>
                    <a:pt x="460" y="551"/>
                    <a:pt x="446" y="551"/>
                  </a:cubicBezTo>
                  <a:close/>
                  <a:moveTo>
                    <a:pt x="57" y="523"/>
                  </a:moveTo>
                  <a:lnTo>
                    <a:pt x="57" y="523"/>
                  </a:lnTo>
                  <a:cubicBezTo>
                    <a:pt x="57" y="495"/>
                    <a:pt x="57" y="495"/>
                    <a:pt x="57" y="495"/>
                  </a:cubicBezTo>
                  <a:cubicBezTo>
                    <a:pt x="106" y="495"/>
                    <a:pt x="106" y="495"/>
                    <a:pt x="106" y="495"/>
                  </a:cubicBezTo>
                  <a:cubicBezTo>
                    <a:pt x="135" y="495"/>
                    <a:pt x="163" y="466"/>
                    <a:pt x="163" y="438"/>
                  </a:cubicBezTo>
                  <a:cubicBezTo>
                    <a:pt x="163" y="403"/>
                    <a:pt x="135" y="381"/>
                    <a:pt x="106" y="381"/>
                  </a:cubicBezTo>
                  <a:cubicBezTo>
                    <a:pt x="57" y="381"/>
                    <a:pt x="57" y="381"/>
                    <a:pt x="57" y="381"/>
                  </a:cubicBezTo>
                  <a:cubicBezTo>
                    <a:pt x="57" y="332"/>
                    <a:pt x="57" y="332"/>
                    <a:pt x="57" y="332"/>
                  </a:cubicBezTo>
                  <a:cubicBezTo>
                    <a:pt x="106" y="332"/>
                    <a:pt x="106" y="332"/>
                    <a:pt x="106" y="332"/>
                  </a:cubicBezTo>
                  <a:cubicBezTo>
                    <a:pt x="135" y="332"/>
                    <a:pt x="163" y="304"/>
                    <a:pt x="163" y="275"/>
                  </a:cubicBezTo>
                  <a:cubicBezTo>
                    <a:pt x="163" y="247"/>
                    <a:pt x="135" y="219"/>
                    <a:pt x="106" y="219"/>
                  </a:cubicBezTo>
                  <a:cubicBezTo>
                    <a:pt x="57" y="219"/>
                    <a:pt x="57" y="219"/>
                    <a:pt x="57" y="219"/>
                  </a:cubicBezTo>
                  <a:cubicBezTo>
                    <a:pt x="57" y="169"/>
                    <a:pt x="57" y="169"/>
                    <a:pt x="57" y="169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35" y="169"/>
                    <a:pt x="163" y="148"/>
                    <a:pt x="163" y="113"/>
                  </a:cubicBezTo>
                  <a:cubicBezTo>
                    <a:pt x="163" y="85"/>
                    <a:pt x="135" y="56"/>
                    <a:pt x="106" y="56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14"/>
                    <a:pt x="71" y="0"/>
                    <a:pt x="85" y="0"/>
                  </a:cubicBezTo>
                  <a:cubicBezTo>
                    <a:pt x="389" y="0"/>
                    <a:pt x="389" y="0"/>
                    <a:pt x="389" y="0"/>
                  </a:cubicBezTo>
                  <a:cubicBezTo>
                    <a:pt x="389" y="551"/>
                    <a:pt x="389" y="551"/>
                    <a:pt x="389" y="551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71" y="551"/>
                    <a:pt x="57" y="537"/>
                    <a:pt x="57" y="523"/>
                  </a:cubicBezTo>
                  <a:close/>
                  <a:moveTo>
                    <a:pt x="135" y="113"/>
                  </a:moveTo>
                  <a:lnTo>
                    <a:pt x="135" y="113"/>
                  </a:lnTo>
                  <a:cubicBezTo>
                    <a:pt x="135" y="134"/>
                    <a:pt x="120" y="141"/>
                    <a:pt x="106" y="141"/>
                  </a:cubicBezTo>
                  <a:cubicBezTo>
                    <a:pt x="29" y="141"/>
                    <a:pt x="29" y="141"/>
                    <a:pt x="29" y="141"/>
                  </a:cubicBezTo>
                  <a:cubicBezTo>
                    <a:pt x="15" y="141"/>
                    <a:pt x="0" y="134"/>
                    <a:pt x="0" y="113"/>
                  </a:cubicBezTo>
                  <a:cubicBezTo>
                    <a:pt x="0" y="99"/>
                    <a:pt x="15" y="85"/>
                    <a:pt x="29" y="85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20" y="85"/>
                    <a:pt x="135" y="99"/>
                    <a:pt x="135" y="113"/>
                  </a:cubicBezTo>
                  <a:close/>
                  <a:moveTo>
                    <a:pt x="29" y="247"/>
                  </a:moveTo>
                  <a:lnTo>
                    <a:pt x="29" y="247"/>
                  </a:lnTo>
                  <a:cubicBezTo>
                    <a:pt x="106" y="247"/>
                    <a:pt x="106" y="247"/>
                    <a:pt x="106" y="247"/>
                  </a:cubicBezTo>
                  <a:cubicBezTo>
                    <a:pt x="120" y="247"/>
                    <a:pt x="135" y="261"/>
                    <a:pt x="135" y="275"/>
                  </a:cubicBezTo>
                  <a:cubicBezTo>
                    <a:pt x="135" y="290"/>
                    <a:pt x="120" y="304"/>
                    <a:pt x="106" y="304"/>
                  </a:cubicBezTo>
                  <a:cubicBezTo>
                    <a:pt x="29" y="304"/>
                    <a:pt x="29" y="304"/>
                    <a:pt x="29" y="304"/>
                  </a:cubicBezTo>
                  <a:cubicBezTo>
                    <a:pt x="15" y="304"/>
                    <a:pt x="0" y="290"/>
                    <a:pt x="0" y="275"/>
                  </a:cubicBezTo>
                  <a:cubicBezTo>
                    <a:pt x="0" y="261"/>
                    <a:pt x="15" y="247"/>
                    <a:pt x="29" y="247"/>
                  </a:cubicBezTo>
                  <a:close/>
                  <a:moveTo>
                    <a:pt x="29" y="410"/>
                  </a:moveTo>
                  <a:lnTo>
                    <a:pt x="29" y="410"/>
                  </a:lnTo>
                  <a:cubicBezTo>
                    <a:pt x="106" y="410"/>
                    <a:pt x="106" y="410"/>
                    <a:pt x="106" y="410"/>
                  </a:cubicBezTo>
                  <a:cubicBezTo>
                    <a:pt x="120" y="410"/>
                    <a:pt x="135" y="417"/>
                    <a:pt x="135" y="438"/>
                  </a:cubicBezTo>
                  <a:cubicBezTo>
                    <a:pt x="135" y="452"/>
                    <a:pt x="120" y="466"/>
                    <a:pt x="106" y="466"/>
                  </a:cubicBezTo>
                  <a:cubicBezTo>
                    <a:pt x="29" y="466"/>
                    <a:pt x="29" y="466"/>
                    <a:pt x="29" y="466"/>
                  </a:cubicBezTo>
                  <a:cubicBezTo>
                    <a:pt x="15" y="466"/>
                    <a:pt x="0" y="452"/>
                    <a:pt x="0" y="438"/>
                  </a:cubicBezTo>
                  <a:cubicBezTo>
                    <a:pt x="0" y="417"/>
                    <a:pt x="15" y="410"/>
                    <a:pt x="29" y="4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4463238" y="1700153"/>
            <a:ext cx="577036" cy="577246"/>
            <a:chOff x="3491880" y="1274820"/>
            <a:chExt cx="432833" cy="432834"/>
          </a:xfrm>
        </p:grpSpPr>
        <p:sp>
          <p:nvSpPr>
            <p:cNvPr id="11" name="椭圆 16"/>
            <p:cNvSpPr>
              <a:spLocks noChangeArrowheads="1"/>
            </p:cNvSpPr>
            <p:nvPr/>
          </p:nvSpPr>
          <p:spPr bwMode="auto">
            <a:xfrm>
              <a:off x="3491880" y="1274820"/>
              <a:ext cx="432833" cy="432834"/>
            </a:xfrm>
            <a:prstGeom prst="ellipse">
              <a:avLst/>
            </a:prstGeom>
            <a:solidFill>
              <a:srgbClr val="136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Freeform 75"/>
            <p:cNvSpPr>
              <a:spLocks noChangeArrowheads="1"/>
            </p:cNvSpPr>
            <p:nvPr/>
          </p:nvSpPr>
          <p:spPr bwMode="auto">
            <a:xfrm>
              <a:off x="3583864" y="1385879"/>
              <a:ext cx="248863" cy="210716"/>
            </a:xfrm>
            <a:custGeom>
              <a:avLst/>
              <a:gdLst>
                <a:gd name="T0" fmla="*/ 74657633 w 602"/>
                <a:gd name="T1" fmla="*/ 66362244 h 510"/>
                <a:gd name="T2" fmla="*/ 74657633 w 602"/>
                <a:gd name="T3" fmla="*/ 66362244 h 510"/>
                <a:gd name="T4" fmla="*/ 3654665 w 602"/>
                <a:gd name="T5" fmla="*/ 66362244 h 510"/>
                <a:gd name="T6" fmla="*/ 0 w 602"/>
                <a:gd name="T7" fmla="*/ 62711741 h 510"/>
                <a:gd name="T8" fmla="*/ 0 w 602"/>
                <a:gd name="T9" fmla="*/ 3650503 h 510"/>
                <a:gd name="T10" fmla="*/ 3654665 w 602"/>
                <a:gd name="T11" fmla="*/ 0 h 510"/>
                <a:gd name="T12" fmla="*/ 7308970 w 602"/>
                <a:gd name="T13" fmla="*/ 3650503 h 510"/>
                <a:gd name="T14" fmla="*/ 7308970 w 602"/>
                <a:gd name="T15" fmla="*/ 50717076 h 510"/>
                <a:gd name="T16" fmla="*/ 7308970 w 602"/>
                <a:gd name="T17" fmla="*/ 50717076 h 510"/>
                <a:gd name="T18" fmla="*/ 7308970 w 602"/>
                <a:gd name="T19" fmla="*/ 58930528 h 510"/>
                <a:gd name="T20" fmla="*/ 74657633 w 602"/>
                <a:gd name="T21" fmla="*/ 58930528 h 510"/>
                <a:gd name="T22" fmla="*/ 78442719 w 602"/>
                <a:gd name="T23" fmla="*/ 62711741 h 510"/>
                <a:gd name="T24" fmla="*/ 74657633 w 602"/>
                <a:gd name="T25" fmla="*/ 66362244 h 510"/>
                <a:gd name="T26" fmla="*/ 66434636 w 602"/>
                <a:gd name="T27" fmla="*/ 55280025 h 510"/>
                <a:gd name="T28" fmla="*/ 66434636 w 602"/>
                <a:gd name="T29" fmla="*/ 55280025 h 510"/>
                <a:gd name="T30" fmla="*/ 58995246 w 602"/>
                <a:gd name="T31" fmla="*/ 55280025 h 510"/>
                <a:gd name="T32" fmla="*/ 55340580 w 602"/>
                <a:gd name="T33" fmla="*/ 51629522 h 510"/>
                <a:gd name="T34" fmla="*/ 55340580 w 602"/>
                <a:gd name="T35" fmla="*/ 25814941 h 510"/>
                <a:gd name="T36" fmla="*/ 58995246 w 602"/>
                <a:gd name="T37" fmla="*/ 22164077 h 510"/>
                <a:gd name="T38" fmla="*/ 66434636 w 602"/>
                <a:gd name="T39" fmla="*/ 22164077 h 510"/>
                <a:gd name="T40" fmla="*/ 70089301 w 602"/>
                <a:gd name="T41" fmla="*/ 25814941 h 510"/>
                <a:gd name="T42" fmla="*/ 70089301 w 602"/>
                <a:gd name="T43" fmla="*/ 51629522 h 510"/>
                <a:gd name="T44" fmla="*/ 66434636 w 602"/>
                <a:gd name="T45" fmla="*/ 55280025 h 510"/>
                <a:gd name="T46" fmla="*/ 45159830 w 602"/>
                <a:gd name="T47" fmla="*/ 55280025 h 510"/>
                <a:gd name="T48" fmla="*/ 45159830 w 602"/>
                <a:gd name="T49" fmla="*/ 55280025 h 510"/>
                <a:gd name="T50" fmla="*/ 37850860 w 602"/>
                <a:gd name="T51" fmla="*/ 55280025 h 510"/>
                <a:gd name="T52" fmla="*/ 34065774 w 602"/>
                <a:gd name="T53" fmla="*/ 51629522 h 510"/>
                <a:gd name="T54" fmla="*/ 34065774 w 602"/>
                <a:gd name="T55" fmla="*/ 11082219 h 510"/>
                <a:gd name="T56" fmla="*/ 37850860 w 602"/>
                <a:gd name="T57" fmla="*/ 7431355 h 510"/>
                <a:gd name="T58" fmla="*/ 45159830 w 602"/>
                <a:gd name="T59" fmla="*/ 7431355 h 510"/>
                <a:gd name="T60" fmla="*/ 48814495 w 602"/>
                <a:gd name="T61" fmla="*/ 11082219 h 510"/>
                <a:gd name="T62" fmla="*/ 48814495 w 602"/>
                <a:gd name="T63" fmla="*/ 51629522 h 510"/>
                <a:gd name="T64" fmla="*/ 45159830 w 602"/>
                <a:gd name="T65" fmla="*/ 55280025 h 510"/>
                <a:gd name="T66" fmla="*/ 24929472 w 602"/>
                <a:gd name="T67" fmla="*/ 55280025 h 510"/>
                <a:gd name="T68" fmla="*/ 24929472 w 602"/>
                <a:gd name="T69" fmla="*/ 55280025 h 510"/>
                <a:gd name="T70" fmla="*/ 17489720 w 602"/>
                <a:gd name="T71" fmla="*/ 55280025 h 510"/>
                <a:gd name="T72" fmla="*/ 13835055 w 602"/>
                <a:gd name="T73" fmla="*/ 51629522 h 510"/>
                <a:gd name="T74" fmla="*/ 13835055 w 602"/>
                <a:gd name="T75" fmla="*/ 44198166 h 510"/>
                <a:gd name="T76" fmla="*/ 17489720 w 602"/>
                <a:gd name="T77" fmla="*/ 40547302 h 510"/>
                <a:gd name="T78" fmla="*/ 24929472 w 602"/>
                <a:gd name="T79" fmla="*/ 40547302 h 510"/>
                <a:gd name="T80" fmla="*/ 28583776 w 602"/>
                <a:gd name="T81" fmla="*/ 44198166 h 510"/>
                <a:gd name="T82" fmla="*/ 28583776 w 602"/>
                <a:gd name="T83" fmla="*/ 51629522 h 510"/>
                <a:gd name="T84" fmla="*/ 24929472 w 602"/>
                <a:gd name="T85" fmla="*/ 55280025 h 51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02" h="510">
                  <a:moveTo>
                    <a:pt x="572" y="509"/>
                  </a:moveTo>
                  <a:lnTo>
                    <a:pt x="572" y="509"/>
                  </a:lnTo>
                  <a:cubicBezTo>
                    <a:pt x="28" y="509"/>
                    <a:pt x="28" y="509"/>
                    <a:pt x="28" y="509"/>
                  </a:cubicBezTo>
                  <a:cubicBezTo>
                    <a:pt x="14" y="509"/>
                    <a:pt x="0" y="502"/>
                    <a:pt x="0" y="48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4"/>
                    <a:pt x="14" y="0"/>
                    <a:pt x="28" y="0"/>
                  </a:cubicBezTo>
                  <a:cubicBezTo>
                    <a:pt x="42" y="0"/>
                    <a:pt x="56" y="14"/>
                    <a:pt x="56" y="28"/>
                  </a:cubicBezTo>
                  <a:cubicBezTo>
                    <a:pt x="56" y="389"/>
                    <a:pt x="56" y="389"/>
                    <a:pt x="56" y="389"/>
                  </a:cubicBezTo>
                  <a:cubicBezTo>
                    <a:pt x="56" y="452"/>
                    <a:pt x="56" y="452"/>
                    <a:pt x="56" y="452"/>
                  </a:cubicBezTo>
                  <a:cubicBezTo>
                    <a:pt x="572" y="452"/>
                    <a:pt x="572" y="452"/>
                    <a:pt x="572" y="452"/>
                  </a:cubicBezTo>
                  <a:cubicBezTo>
                    <a:pt x="594" y="452"/>
                    <a:pt x="601" y="467"/>
                    <a:pt x="601" y="481"/>
                  </a:cubicBezTo>
                  <a:cubicBezTo>
                    <a:pt x="601" y="502"/>
                    <a:pt x="594" y="509"/>
                    <a:pt x="572" y="509"/>
                  </a:cubicBezTo>
                  <a:close/>
                  <a:moveTo>
                    <a:pt x="509" y="424"/>
                  </a:moveTo>
                  <a:lnTo>
                    <a:pt x="509" y="424"/>
                  </a:lnTo>
                  <a:cubicBezTo>
                    <a:pt x="452" y="424"/>
                    <a:pt x="452" y="424"/>
                    <a:pt x="452" y="424"/>
                  </a:cubicBezTo>
                  <a:cubicBezTo>
                    <a:pt x="438" y="424"/>
                    <a:pt x="424" y="417"/>
                    <a:pt x="424" y="396"/>
                  </a:cubicBezTo>
                  <a:cubicBezTo>
                    <a:pt x="424" y="198"/>
                    <a:pt x="424" y="198"/>
                    <a:pt x="424" y="198"/>
                  </a:cubicBezTo>
                  <a:cubicBezTo>
                    <a:pt x="424" y="184"/>
                    <a:pt x="438" y="170"/>
                    <a:pt x="452" y="170"/>
                  </a:cubicBezTo>
                  <a:cubicBezTo>
                    <a:pt x="509" y="170"/>
                    <a:pt x="509" y="170"/>
                    <a:pt x="509" y="170"/>
                  </a:cubicBezTo>
                  <a:cubicBezTo>
                    <a:pt x="523" y="170"/>
                    <a:pt x="537" y="184"/>
                    <a:pt x="537" y="198"/>
                  </a:cubicBezTo>
                  <a:cubicBezTo>
                    <a:pt x="537" y="396"/>
                    <a:pt x="537" y="396"/>
                    <a:pt x="537" y="396"/>
                  </a:cubicBezTo>
                  <a:cubicBezTo>
                    <a:pt x="537" y="417"/>
                    <a:pt x="523" y="424"/>
                    <a:pt x="509" y="424"/>
                  </a:cubicBezTo>
                  <a:close/>
                  <a:moveTo>
                    <a:pt x="346" y="424"/>
                  </a:moveTo>
                  <a:lnTo>
                    <a:pt x="346" y="424"/>
                  </a:lnTo>
                  <a:cubicBezTo>
                    <a:pt x="290" y="424"/>
                    <a:pt x="290" y="424"/>
                    <a:pt x="290" y="424"/>
                  </a:cubicBezTo>
                  <a:cubicBezTo>
                    <a:pt x="276" y="424"/>
                    <a:pt x="261" y="417"/>
                    <a:pt x="261" y="396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71"/>
                    <a:pt x="276" y="57"/>
                    <a:pt x="290" y="57"/>
                  </a:cubicBezTo>
                  <a:cubicBezTo>
                    <a:pt x="346" y="57"/>
                    <a:pt x="346" y="57"/>
                    <a:pt x="346" y="57"/>
                  </a:cubicBezTo>
                  <a:cubicBezTo>
                    <a:pt x="367" y="57"/>
                    <a:pt x="374" y="71"/>
                    <a:pt x="374" y="85"/>
                  </a:cubicBezTo>
                  <a:cubicBezTo>
                    <a:pt x="374" y="396"/>
                    <a:pt x="374" y="396"/>
                    <a:pt x="374" y="396"/>
                  </a:cubicBezTo>
                  <a:cubicBezTo>
                    <a:pt x="374" y="417"/>
                    <a:pt x="367" y="424"/>
                    <a:pt x="346" y="424"/>
                  </a:cubicBezTo>
                  <a:close/>
                  <a:moveTo>
                    <a:pt x="191" y="424"/>
                  </a:moveTo>
                  <a:lnTo>
                    <a:pt x="191" y="424"/>
                  </a:lnTo>
                  <a:cubicBezTo>
                    <a:pt x="134" y="424"/>
                    <a:pt x="134" y="424"/>
                    <a:pt x="134" y="424"/>
                  </a:cubicBezTo>
                  <a:cubicBezTo>
                    <a:pt x="113" y="424"/>
                    <a:pt x="106" y="417"/>
                    <a:pt x="106" y="396"/>
                  </a:cubicBezTo>
                  <a:cubicBezTo>
                    <a:pt x="106" y="339"/>
                    <a:pt x="106" y="339"/>
                    <a:pt x="106" y="339"/>
                  </a:cubicBezTo>
                  <a:cubicBezTo>
                    <a:pt x="106" y="325"/>
                    <a:pt x="113" y="311"/>
                    <a:pt x="134" y="311"/>
                  </a:cubicBezTo>
                  <a:cubicBezTo>
                    <a:pt x="191" y="311"/>
                    <a:pt x="191" y="311"/>
                    <a:pt x="191" y="311"/>
                  </a:cubicBezTo>
                  <a:cubicBezTo>
                    <a:pt x="205" y="311"/>
                    <a:pt x="219" y="325"/>
                    <a:pt x="219" y="339"/>
                  </a:cubicBezTo>
                  <a:cubicBezTo>
                    <a:pt x="219" y="396"/>
                    <a:pt x="219" y="396"/>
                    <a:pt x="219" y="396"/>
                  </a:cubicBezTo>
                  <a:cubicBezTo>
                    <a:pt x="219" y="417"/>
                    <a:pt x="205" y="424"/>
                    <a:pt x="191" y="4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 userDrawn="1"/>
        </p:nvGrpSpPr>
        <p:grpSpPr>
          <a:xfrm>
            <a:off x="5327222" y="1700153"/>
            <a:ext cx="577036" cy="577246"/>
            <a:chOff x="4139952" y="1274820"/>
            <a:chExt cx="432833" cy="432834"/>
          </a:xfrm>
        </p:grpSpPr>
        <p:sp>
          <p:nvSpPr>
            <p:cNvPr id="24" name="椭圆 16"/>
            <p:cNvSpPr>
              <a:spLocks noChangeArrowheads="1"/>
            </p:cNvSpPr>
            <p:nvPr/>
          </p:nvSpPr>
          <p:spPr bwMode="auto">
            <a:xfrm>
              <a:off x="4139952" y="1274820"/>
              <a:ext cx="432833" cy="432834"/>
            </a:xfrm>
            <a:prstGeom prst="ellipse">
              <a:avLst/>
            </a:prstGeom>
            <a:solidFill>
              <a:srgbClr val="3992DB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Freeform 84"/>
            <p:cNvSpPr>
              <a:spLocks noChangeArrowheads="1"/>
            </p:cNvSpPr>
            <p:nvPr/>
          </p:nvSpPr>
          <p:spPr bwMode="auto">
            <a:xfrm>
              <a:off x="4241546" y="1366806"/>
              <a:ext cx="248863" cy="248863"/>
            </a:xfrm>
            <a:custGeom>
              <a:avLst/>
              <a:gdLst>
                <a:gd name="T0" fmla="*/ 43332858 w 602"/>
                <a:gd name="T1" fmla="*/ 34979440 h 602"/>
                <a:gd name="T2" fmla="*/ 43332858 w 602"/>
                <a:gd name="T3" fmla="*/ 34979440 h 602"/>
                <a:gd name="T4" fmla="*/ 43332858 w 602"/>
                <a:gd name="T5" fmla="*/ 0 h 602"/>
                <a:gd name="T6" fmla="*/ 78442719 w 602"/>
                <a:gd name="T7" fmla="*/ 34979440 h 602"/>
                <a:gd name="T8" fmla="*/ 43332858 w 602"/>
                <a:gd name="T9" fmla="*/ 34979440 h 602"/>
                <a:gd name="T10" fmla="*/ 36023527 w 602"/>
                <a:gd name="T11" fmla="*/ 78442719 h 602"/>
                <a:gd name="T12" fmla="*/ 36023527 w 602"/>
                <a:gd name="T13" fmla="*/ 78442719 h 602"/>
                <a:gd name="T14" fmla="*/ 0 w 602"/>
                <a:gd name="T15" fmla="*/ 42419192 h 602"/>
                <a:gd name="T16" fmla="*/ 36023527 w 602"/>
                <a:gd name="T17" fmla="*/ 7308970 h 602"/>
                <a:gd name="T18" fmla="*/ 36023527 w 602"/>
                <a:gd name="T19" fmla="*/ 42419192 h 602"/>
                <a:gd name="T20" fmla="*/ 71002968 w 602"/>
                <a:gd name="T21" fmla="*/ 42419192 h 602"/>
                <a:gd name="T22" fmla="*/ 36023527 w 602"/>
                <a:gd name="T23" fmla="*/ 78442719 h 60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602" h="602">
                  <a:moveTo>
                    <a:pt x="332" y="268"/>
                  </a:moveTo>
                  <a:lnTo>
                    <a:pt x="332" y="268"/>
                  </a:lnTo>
                  <a:cubicBezTo>
                    <a:pt x="332" y="0"/>
                    <a:pt x="332" y="0"/>
                    <a:pt x="332" y="0"/>
                  </a:cubicBezTo>
                  <a:cubicBezTo>
                    <a:pt x="481" y="0"/>
                    <a:pt x="601" y="120"/>
                    <a:pt x="601" y="268"/>
                  </a:cubicBezTo>
                  <a:lnTo>
                    <a:pt x="332" y="268"/>
                  </a:lnTo>
                  <a:close/>
                  <a:moveTo>
                    <a:pt x="276" y="601"/>
                  </a:moveTo>
                  <a:lnTo>
                    <a:pt x="276" y="601"/>
                  </a:lnTo>
                  <a:cubicBezTo>
                    <a:pt x="120" y="601"/>
                    <a:pt x="0" y="480"/>
                    <a:pt x="0" y="325"/>
                  </a:cubicBezTo>
                  <a:cubicBezTo>
                    <a:pt x="0" y="176"/>
                    <a:pt x="120" y="56"/>
                    <a:pt x="276" y="56"/>
                  </a:cubicBezTo>
                  <a:cubicBezTo>
                    <a:pt x="276" y="325"/>
                    <a:pt x="276" y="325"/>
                    <a:pt x="276" y="325"/>
                  </a:cubicBezTo>
                  <a:cubicBezTo>
                    <a:pt x="544" y="325"/>
                    <a:pt x="544" y="325"/>
                    <a:pt x="544" y="325"/>
                  </a:cubicBezTo>
                  <a:cubicBezTo>
                    <a:pt x="544" y="480"/>
                    <a:pt x="424" y="601"/>
                    <a:pt x="276" y="6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605" y="6351009"/>
            <a:ext cx="2699578" cy="3168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5357" y="6351009"/>
            <a:ext cx="3959381" cy="3168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254" y="6351009"/>
            <a:ext cx="2699578" cy="3168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669777" y="581333"/>
            <a:ext cx="10850541" cy="64812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"/>
          </p:nvPr>
        </p:nvSpPr>
        <p:spPr>
          <a:xfrm>
            <a:off x="669820" y="1508404"/>
            <a:ext cx="10850454" cy="4750044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6765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39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702"/>
            <a:ext cx="10971372" cy="1143265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7822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7822"/>
            <a:ext cx="3860297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7822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emf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0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文本框 18"/>
          <p:cNvSpPr txBox="1"/>
          <p:nvPr/>
        </p:nvSpPr>
        <p:spPr>
          <a:xfrm>
            <a:off x="1990750" y="2565698"/>
            <a:ext cx="883475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 Medium" panose="020B0600000000000000" pitchFamily="34" charset="-122"/>
              </a:rPr>
              <a:t>第</a:t>
            </a:r>
            <a:r>
              <a:rPr lang="en-US" altLang="zh-CN" sz="6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 Medium" panose="020B0600000000000000" pitchFamily="34" charset="-122"/>
              </a:rPr>
              <a:t>5</a:t>
            </a:r>
            <a:r>
              <a:rPr lang="zh-CN" altLang="en-US" sz="6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 Medium" panose="020B0600000000000000" pitchFamily="34" charset="-122"/>
              </a:rPr>
              <a:t>讲  </a:t>
            </a:r>
            <a:r>
              <a:rPr lang="en-US" altLang="zh-CN" sz="6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 Medium" panose="020B0600000000000000" pitchFamily="34" charset="-122"/>
              </a:rPr>
              <a:t>JavaScript</a:t>
            </a:r>
            <a:r>
              <a:rPr lang="zh-CN" altLang="en-US" sz="6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 Medium" panose="020B0600000000000000" pitchFamily="34" charset="-122"/>
              </a:rPr>
              <a:t>基础</a:t>
            </a:r>
            <a:r>
              <a:rPr lang="en-US" altLang="zh-CN" sz="6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 Medium" panose="020B0600000000000000" pitchFamily="34" charset="-122"/>
              </a:rPr>
              <a:t>Ⅱ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6D5BB084-D5DC-9755-E58D-DE8EFBFC62A9}"/>
              </a:ext>
            </a:extLst>
          </p:cNvPr>
          <p:cNvSpPr txBox="1">
            <a:spLocks noChangeArrowheads="1"/>
          </p:cNvSpPr>
          <p:nvPr/>
        </p:nvSpPr>
        <p:spPr>
          <a:xfrm>
            <a:off x="1018642" y="3933850"/>
            <a:ext cx="10153128" cy="430530"/>
          </a:xfrm>
          <a:prstGeom prst="rect">
            <a:avLst/>
          </a:prstGeom>
        </p:spPr>
        <p:txBody>
          <a:bodyPr vert="horz" lIns="121917" tIns="60958" rIns="121917" bIns="60958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GradSpace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前端</a:t>
            </a:r>
            <a:r>
              <a:rPr lang="en-US" altLang="zh-CN" sz="24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 Medium" panose="020B0600000000000000" pitchFamily="34" charset="-122"/>
              </a:rPr>
              <a:t>JavaScript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教程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" name="组合 22"/>
          <p:cNvGrpSpPr/>
          <p:nvPr/>
        </p:nvGrpSpPr>
        <p:grpSpPr>
          <a:xfrm>
            <a:off x="4899447" y="1985403"/>
            <a:ext cx="6668367" cy="2236479"/>
            <a:chOff x="4899446" y="1985402"/>
            <a:chExt cx="6740375" cy="3417567"/>
          </a:xfrm>
        </p:grpSpPr>
        <p:sp>
          <p:nvSpPr>
            <p:cNvPr id="24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560850" y="323998"/>
              <a:ext cx="3417567" cy="6740375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25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7023" y="2189694"/>
              <a:ext cx="5908870" cy="2993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history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可以对用户在浏览器中访问的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历史记录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进行操作。出于安全方面考虑，</a:t>
              </a:r>
              <a:r>
                <a:rPr lang="en-US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history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对象不能直接获取用户浏览过的历史记录，但可以控制浏览器的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“前进”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“后退”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功能。</a:t>
              </a:r>
            </a:p>
          </p:txBody>
        </p:sp>
      </p:grpSp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5.2.2	history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18767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5.2.2	history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</a:t>
            </a:r>
          </a:p>
        </p:txBody>
      </p:sp>
      <p:sp>
        <p:nvSpPr>
          <p:cNvPr id="2" name="矩形 1"/>
          <p:cNvSpPr/>
          <p:nvPr/>
        </p:nvSpPr>
        <p:spPr>
          <a:xfrm>
            <a:off x="1054646" y="1217306"/>
            <a:ext cx="64197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下面列举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history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对象常用的方法和属性</a:t>
            </a: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，如下表所示。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92D9E032-3ACE-4053-B5BF-09A503F761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289737"/>
              </p:ext>
            </p:extLst>
          </p:nvPr>
        </p:nvGraphicFramePr>
        <p:xfrm>
          <a:off x="1164440" y="2061641"/>
          <a:ext cx="9899318" cy="1728191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099923">
                  <a:extLst>
                    <a:ext uri="{9D8B030D-6E8A-4147-A177-3AD203B41FA5}">
                      <a16:colId xmlns:a16="http://schemas.microsoft.com/office/drawing/2014/main" val="1296770823"/>
                    </a:ext>
                  </a:extLst>
                </a:gridCol>
                <a:gridCol w="2369068">
                  <a:extLst>
                    <a:ext uri="{9D8B030D-6E8A-4147-A177-3AD203B41FA5}">
                      <a16:colId xmlns:a16="http://schemas.microsoft.com/office/drawing/2014/main" val="3909776539"/>
                    </a:ext>
                  </a:extLst>
                </a:gridCol>
                <a:gridCol w="6430327">
                  <a:extLst>
                    <a:ext uri="{9D8B030D-6E8A-4147-A177-3AD203B41FA5}">
                      <a16:colId xmlns:a16="http://schemas.microsoft.com/office/drawing/2014/main" val="1945888999"/>
                    </a:ext>
                  </a:extLst>
                </a:gridCol>
              </a:tblGrid>
              <a:tr h="432047"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分类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名称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sz="2000" b="1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说明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48">
                <a:tc rowSpan="2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方法</a:t>
                      </a:r>
                      <a:endParaRPr lang="zh-CN" sz="20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back()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12192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加载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history</a:t>
                      </a: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列表中的上一个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alt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，即后退一页</a:t>
                      </a:r>
                      <a:endParaRPr lang="zh-CN" sz="20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778534"/>
                  </a:ext>
                </a:extLst>
              </a:tr>
              <a:tr h="432048">
                <a:tc vMerge="1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endParaRPr lang="zh-CN" sz="18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forward()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12192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加载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history</a:t>
                      </a: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列表中的下一个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alt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，即前进一页</a:t>
                      </a:r>
                      <a:endParaRPr lang="zh-CN" sz="20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245817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marL="0" marR="0" lvl="0" indent="127000" algn="ctr" defTabSz="1219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属性</a:t>
                      </a:r>
                      <a:endParaRPr lang="zh-CN" alt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length</a:t>
                      </a:r>
                      <a:endParaRPr lang="zh-CN" sz="20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12192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返回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history</a:t>
                      </a: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列表中的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数</a:t>
                      </a: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315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8911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5.2.2	history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</a:t>
            </a:r>
          </a:p>
        </p:txBody>
      </p:sp>
      <p:sp>
        <p:nvSpPr>
          <p:cNvPr id="2" name="矩形 1"/>
          <p:cNvSpPr/>
          <p:nvPr/>
        </p:nvSpPr>
        <p:spPr>
          <a:xfrm>
            <a:off x="982638" y="971883"/>
            <a:ext cx="8352928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下面通过代码演示</a:t>
            </a:r>
            <a:r>
              <a:rPr lang="en-US" altLang="zh-CN" sz="18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history</a:t>
            </a:r>
            <a:r>
              <a:rPr lang="zh-CN" altLang="zh-CN" sz="18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</a:t>
            </a:r>
            <a:r>
              <a:rPr lang="en-US" altLang="zh-CN" sz="18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back()</a:t>
            </a:r>
            <a:r>
              <a:rPr lang="zh-CN" altLang="en-US" sz="18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方法和</a:t>
            </a:r>
            <a:r>
              <a:rPr lang="en-US" altLang="zh-CN" sz="18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forward()</a:t>
            </a:r>
            <a:r>
              <a:rPr lang="zh-CN" altLang="en-US" sz="18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，示例代码如下。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2278782" y="1629594"/>
            <a:ext cx="6768752" cy="4573560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&lt;body&gt;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&lt;button id="btn1"&gt;</a:t>
            </a:r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后退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&lt;/button&gt;</a:t>
            </a: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&lt;button id="btn2"&gt;</a:t>
            </a:r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前进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&lt;/button&gt;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&lt;script&gt;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 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btn1 =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document.getElementById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('btn1');</a:t>
            </a: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 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btn2 =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document.getElementById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('btn2');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 btn1.onclick = function () {</a:t>
            </a: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  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history.back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();		// </a:t>
            </a:r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控制浏览器后退一页</a:t>
            </a: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 };</a:t>
            </a: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btn2.onclick = function () {</a:t>
            </a: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  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history.forward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();	// </a:t>
            </a:r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控制浏览器前进一页</a:t>
            </a: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 };</a:t>
            </a: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 &lt;/script&gt;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&lt;/body&gt;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5406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59704" y="1152245"/>
            <a:ext cx="1039208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screen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用于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获取屏幕相关的信息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，例如，屏幕的宽度、屏幕的高度等。下面列举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screen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对象常用的属性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如下表所示。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92D9E032-3ACE-4053-B5BF-09A503F761E0}"/>
              </a:ext>
            </a:extLst>
          </p:cNvPr>
          <p:cNvGraphicFramePr>
            <a:graphicFrameLocks noGrp="1"/>
          </p:cNvGraphicFramePr>
          <p:nvPr/>
        </p:nvGraphicFramePr>
        <p:xfrm>
          <a:off x="2267315" y="2547072"/>
          <a:ext cx="7776864" cy="2160239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2448272">
                  <a:extLst>
                    <a:ext uri="{9D8B030D-6E8A-4147-A177-3AD203B41FA5}">
                      <a16:colId xmlns:a16="http://schemas.microsoft.com/office/drawing/2014/main" val="3909776539"/>
                    </a:ext>
                  </a:extLst>
                </a:gridCol>
                <a:gridCol w="5328592">
                  <a:extLst>
                    <a:ext uri="{9D8B030D-6E8A-4147-A177-3AD203B41FA5}">
                      <a16:colId xmlns:a16="http://schemas.microsoft.com/office/drawing/2014/main" val="1945888999"/>
                    </a:ext>
                  </a:extLst>
                </a:gridCol>
              </a:tblGrid>
              <a:tr h="432047"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属性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作用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width</a:t>
                      </a:r>
                      <a:endParaRPr lang="zh-CN" sz="2000" b="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27000" algn="l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zh-CN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获取整个屏幕的宽度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778534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height</a:t>
                      </a:r>
                      <a:endParaRPr lang="zh-CN" sz="2000" b="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27000" algn="l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zh-CN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获取整个屏幕的高度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245817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availWidth</a:t>
                      </a:r>
                      <a:endParaRPr lang="zh-CN" sz="2000" b="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27000" algn="l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zh-CN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获取浏览器窗口在屏幕上可占用的水平空间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076697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availHeight</a:t>
                      </a:r>
                      <a:endParaRPr lang="zh-CN" sz="2000" b="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27000" algn="l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zh-CN" sz="2000" b="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获取浏览器窗口在屏幕上可占用的垂直空间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315893"/>
                  </a:ext>
                </a:extLst>
              </a:tr>
            </a:tbl>
          </a:graphicData>
        </a:graphic>
      </p:graphicFrame>
      <p:sp>
        <p:nvSpPr>
          <p:cNvPr id="5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5.2.3	screen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</a:t>
            </a:r>
          </a:p>
        </p:txBody>
      </p:sp>
      <p:sp>
        <p:nvSpPr>
          <p:cNvPr id="3" name="矩形 2"/>
          <p:cNvSpPr/>
          <p:nvPr/>
        </p:nvSpPr>
        <p:spPr>
          <a:xfrm>
            <a:off x="1123581" y="5086475"/>
            <a:ext cx="557075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上述表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中的属性的获取结果都是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数字型像素值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9724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630710" y="1269554"/>
            <a:ext cx="10657184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下面通过代码进行演示。</a:t>
            </a:r>
          </a:p>
        </p:txBody>
      </p:sp>
      <p:sp>
        <p:nvSpPr>
          <p:cNvPr id="5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5.2.3	screen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630710" y="1989634"/>
            <a:ext cx="8433600" cy="188461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console.log(screen.width);          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1920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console.log(screen.height);         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1080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console.log(screen.availWidth);      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1920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console.log(screen.availHeight);     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1040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1959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3970118" y="3014256"/>
            <a:ext cx="2989183" cy="830997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zh-CN" altLang="en-US" sz="4800" b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窗口</a:t>
            </a:r>
            <a:r>
              <a:rPr lang="zh-CN" altLang="en-US" sz="48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事件</a:t>
            </a:r>
            <a:endParaRPr lang="zh-CN" altLang="en-US" sz="4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1626870" y="2809240"/>
            <a:ext cx="1734820" cy="1106805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en-US" altLang="en-GB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5.3</a:t>
            </a:r>
          </a:p>
        </p:txBody>
      </p:sp>
    </p:spTree>
    <p:extLst>
      <p:ext uri="{BB962C8B-B14F-4D97-AF65-F5344CB8AC3E}">
        <p14:creationId xmlns:p14="http://schemas.microsoft.com/office/powerpoint/2010/main" val="1421619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1054646" y="1218758"/>
            <a:ext cx="1036915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当需要在窗口加载完成后运行某些代码，或在窗口关闭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时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运行某些代码，可以使用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提供的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窗口加载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卸载事件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下面列举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对象提供的窗口加载与卸载事件，如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表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所示。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5.3.1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窗口加载与卸载事件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2D9E032-3ACE-4053-B5BF-09A503F761E0}"/>
              </a:ext>
            </a:extLst>
          </p:cNvPr>
          <p:cNvGraphicFramePr>
            <a:graphicFrameLocks noGrp="1"/>
          </p:cNvGraphicFramePr>
          <p:nvPr/>
        </p:nvGraphicFramePr>
        <p:xfrm>
          <a:off x="2494805" y="2912110"/>
          <a:ext cx="7488833" cy="1597804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2736304">
                  <a:extLst>
                    <a:ext uri="{9D8B030D-6E8A-4147-A177-3AD203B41FA5}">
                      <a16:colId xmlns:a16="http://schemas.microsoft.com/office/drawing/2014/main" val="3909776539"/>
                    </a:ext>
                  </a:extLst>
                </a:gridCol>
                <a:gridCol w="4752529">
                  <a:extLst>
                    <a:ext uri="{9D8B030D-6E8A-4147-A177-3AD203B41FA5}">
                      <a16:colId xmlns:a16="http://schemas.microsoft.com/office/drawing/2014/main" val="1945888999"/>
                    </a:ext>
                  </a:extLst>
                </a:gridCol>
              </a:tblGrid>
              <a:tr h="589522"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属性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作用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5305"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load</a:t>
                      </a:r>
                      <a:endParaRPr lang="zh-CN" sz="2000" b="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27000" algn="l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zh-CN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窗口加载事件，当页面加载完毕后触发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778534"/>
                  </a:ext>
                </a:extLst>
              </a:tr>
              <a:tr h="502977"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2000" b="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unload</a:t>
                      </a:r>
                      <a:endParaRPr lang="zh-CN" sz="2000" b="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27000" algn="l" defTabSz="1219200" rtl="0" eaLnBrk="1" latinLnBrk="0" hangingPunct="1">
                        <a:spcAft>
                          <a:spcPts val="0"/>
                        </a:spcAft>
                      </a:pPr>
                      <a:r>
                        <a:rPr lang="zh-CN" sz="2000" b="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窗口卸载事件，当页面关闭时触发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245817"/>
                  </a:ext>
                </a:extLst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1143691" y="4757883"/>
            <a:ext cx="1028010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窗口加载事件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在网页文档以及外链的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文件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（包括图像文件、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JavaScript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文件、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CSS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文件等）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全部加载完成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后才会触发；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窗口卸载事件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会在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用户关闭网页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时触发。</a:t>
            </a:r>
          </a:p>
        </p:txBody>
      </p:sp>
    </p:spTree>
    <p:extLst>
      <p:ext uri="{BB962C8B-B14F-4D97-AF65-F5344CB8AC3E}">
        <p14:creationId xmlns:p14="http://schemas.microsoft.com/office/powerpoint/2010/main" val="121357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1136306" y="1315666"/>
            <a:ext cx="79928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窗口加载与卸载事件有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两种注册方式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，第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种注册方式的示例代码如下。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5.3.1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窗口加载与卸载事件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774726" y="2590782"/>
            <a:ext cx="8433600" cy="1015663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window.onload = function () {};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窗口加载事件</a:t>
            </a: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window.onunload = function () {};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窗口卸载事件</a:t>
            </a:r>
          </a:p>
        </p:txBody>
      </p:sp>
      <p:sp>
        <p:nvSpPr>
          <p:cNvPr id="3" name="矩形 2"/>
          <p:cNvSpPr/>
          <p:nvPr/>
        </p:nvSpPr>
        <p:spPr>
          <a:xfrm>
            <a:off x="1170870" y="4365898"/>
            <a:ext cx="6092825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在上述示例代码中，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只能注册一个事件处理函数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3470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1143691" y="1592665"/>
            <a:ext cx="79928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窗口加载与卸载事件的第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种注册方式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的示例代码如下。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5.3.1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窗口加载与卸载事件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558702" y="2696978"/>
            <a:ext cx="8712968" cy="1015663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window.addEventListener('load', function () {});    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窗口加载事件</a:t>
            </a: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window.addEventListener('unload', function () {});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窗口卸载事件</a:t>
            </a:r>
          </a:p>
        </p:txBody>
      </p:sp>
      <p:sp>
        <p:nvSpPr>
          <p:cNvPr id="2" name="矩形 1"/>
          <p:cNvSpPr/>
          <p:nvPr/>
        </p:nvSpPr>
        <p:spPr>
          <a:xfrm>
            <a:off x="1143691" y="4262956"/>
            <a:ext cx="92170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在上述示例代码中，当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多次调用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window.addEventListener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时，可以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注册多个事件处理函数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23035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3970118" y="3014256"/>
            <a:ext cx="6733001" cy="830997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zh-CN" altLang="en-US" sz="4800" b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定时器</a:t>
            </a:r>
            <a:endParaRPr lang="zh-CN" altLang="en-US" sz="4800" b="1" dirty="0">
              <a:solidFill>
                <a:srgbClr val="1369B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1626870" y="2809240"/>
            <a:ext cx="1734820" cy="1106805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en-US" altLang="en-GB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5.4</a:t>
            </a:r>
          </a:p>
        </p:txBody>
      </p:sp>
    </p:spTree>
    <p:extLst>
      <p:ext uri="{BB962C8B-B14F-4D97-AF65-F5344CB8AC3E}">
        <p14:creationId xmlns:p14="http://schemas.microsoft.com/office/powerpoint/2010/main" val="119756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3970118" y="3014256"/>
            <a:ext cx="6733001" cy="830997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pPr>
              <a:buClrTx/>
              <a:buSzTx/>
              <a:buFontTx/>
            </a:pPr>
            <a:r>
              <a:rPr lang="en-US" altLang="zh-CN" sz="4800" b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BOM</a:t>
            </a:r>
            <a:r>
              <a:rPr lang="zh-CN" altLang="en-US" sz="48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简介</a:t>
            </a:r>
            <a:endParaRPr lang="zh-CN" altLang="en-US" sz="4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1626870" y="2809240"/>
            <a:ext cx="1734820" cy="1106805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en-US" altLang="zh-CN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</a:t>
            </a:r>
            <a:r>
              <a:rPr lang="en-US" altLang="en-GB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833375" y="981522"/>
            <a:ext cx="107291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提供了两种用于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设置定时器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的方法，分别是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setTimeout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方法和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setInterval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方法，此外，还提供了两种用于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清除定时器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的方法，分别是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clearTimeout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方法和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clearInterval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方法。关于设置和清除定时器的方法说明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如下。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1143690" y="266995"/>
            <a:ext cx="3151315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5.4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设置定时器方法</a:t>
            </a: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92D9E032-3ACE-4053-B5BF-09A503F761E0}"/>
              </a:ext>
            </a:extLst>
          </p:cNvPr>
          <p:cNvGraphicFramePr>
            <a:graphicFrameLocks noGrp="1"/>
          </p:cNvGraphicFramePr>
          <p:nvPr/>
        </p:nvGraphicFramePr>
        <p:xfrm>
          <a:off x="1270670" y="2637706"/>
          <a:ext cx="9762331" cy="3024339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3254110">
                  <a:extLst>
                    <a:ext uri="{9D8B030D-6E8A-4147-A177-3AD203B41FA5}">
                      <a16:colId xmlns:a16="http://schemas.microsoft.com/office/drawing/2014/main" val="3909776539"/>
                    </a:ext>
                  </a:extLst>
                </a:gridCol>
                <a:gridCol w="6508221">
                  <a:extLst>
                    <a:ext uri="{9D8B030D-6E8A-4147-A177-3AD203B41FA5}">
                      <a16:colId xmlns:a16="http://schemas.microsoft.com/office/drawing/2014/main" val="1945888999"/>
                    </a:ext>
                  </a:extLst>
                </a:gridCol>
              </a:tblGrid>
              <a:tr h="564895"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方法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说明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4861"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setTimeout(fn, delay)</a:t>
                      </a:r>
                      <a:endParaRPr lang="zh-CN" sz="2000" b="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12192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在达到指定时间（以毫秒计）后调用函数或运行一段代码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778534"/>
                  </a:ext>
                </a:extLst>
              </a:tr>
              <a:tr h="614861"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setInterval(fn, delay)</a:t>
                      </a:r>
                      <a:endParaRPr lang="zh-CN" sz="2000" b="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12192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按照指定的周期（以毫秒计）来调用函数或运行一段代码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245817"/>
                  </a:ext>
                </a:extLst>
              </a:tr>
              <a:tr h="614861"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clearTimeout(</a:t>
                      </a:r>
                      <a:r>
                        <a:rPr lang="zh-CN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定时器</a:t>
                      </a: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ID)</a:t>
                      </a:r>
                      <a:endParaRPr lang="zh-CN" sz="2000" b="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12192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清除由</a:t>
                      </a: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setTimeout()</a:t>
                      </a:r>
                      <a:r>
                        <a:rPr lang="zh-CN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方法设置的定时器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9430066"/>
                  </a:ext>
                </a:extLst>
              </a:tr>
              <a:tr h="614861">
                <a:tc>
                  <a:txBody>
                    <a:bodyPr/>
                    <a:lstStyle/>
                    <a:p>
                      <a:pPr marL="0" indent="127000" algn="ctr" defTabSz="12192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clearInterval(</a:t>
                      </a:r>
                      <a:r>
                        <a:rPr lang="zh-CN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定时器</a:t>
                      </a:r>
                      <a:r>
                        <a:rPr lang="en-US" sz="2000" b="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ID)</a:t>
                      </a:r>
                      <a:endParaRPr lang="zh-CN" sz="2000" b="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12192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b="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清除由</a:t>
                      </a:r>
                      <a:r>
                        <a:rPr lang="en-US" sz="2000" b="0" kern="1200" dirty="0" err="1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setInterval</a:t>
                      </a:r>
                      <a:r>
                        <a:rPr lang="en-US" sz="2000" b="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()</a:t>
                      </a:r>
                      <a:r>
                        <a:rPr lang="zh-CN" sz="2000" b="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方法设置的定时器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3595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5440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" name="组合 22"/>
          <p:cNvGrpSpPr/>
          <p:nvPr/>
        </p:nvGrpSpPr>
        <p:grpSpPr>
          <a:xfrm>
            <a:off x="4899446" y="1985402"/>
            <a:ext cx="5948287" cy="2884553"/>
            <a:chOff x="4899445" y="1985401"/>
            <a:chExt cx="6012519" cy="3694229"/>
          </a:xfrm>
        </p:grpSpPr>
        <p:sp>
          <p:nvSpPr>
            <p:cNvPr id="24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058590" y="826256"/>
              <a:ext cx="3694229" cy="6012519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25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4690" y="2328460"/>
              <a:ext cx="5386133" cy="30745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2000" dirty="0" err="1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setTimeout</a:t>
              </a:r>
              <a:r>
                <a:rPr lang="en-US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方法和</a:t>
              </a:r>
              <a:r>
                <a:rPr lang="en-US" altLang="zh-CN" sz="2000" dirty="0" err="1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setInterval</a:t>
              </a:r>
              <a:r>
                <a:rPr lang="en-US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方法都可以在固定时间段内运行代码，二者的区别是，使用</a:t>
              </a:r>
              <a:r>
                <a:rPr lang="en-US" altLang="zh-CN" sz="2000" dirty="0" err="1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setTimeout</a:t>
              </a:r>
              <a:r>
                <a:rPr lang="en-US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方法时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只运行一次代码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，使用</a:t>
              </a:r>
              <a:r>
                <a:rPr lang="en-US" altLang="zh-CN" sz="2000" dirty="0" err="1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setInterval</a:t>
              </a:r>
              <a:r>
                <a:rPr lang="en-US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方法时会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在指定的时间后自动重复运行代码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</p:txBody>
        </p:sp>
      </p:grpSp>
      <p:sp>
        <p:nvSpPr>
          <p:cNvPr id="7" name="Title 1"/>
          <p:cNvSpPr txBox="1"/>
          <p:nvPr/>
        </p:nvSpPr>
        <p:spPr>
          <a:xfrm>
            <a:off x="1143690" y="266995"/>
            <a:ext cx="3151315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5.4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设置定时器方法</a:t>
            </a:r>
          </a:p>
        </p:txBody>
      </p:sp>
    </p:spTree>
    <p:extLst>
      <p:ext uri="{BB962C8B-B14F-4D97-AF65-F5344CB8AC3E}">
        <p14:creationId xmlns:p14="http://schemas.microsoft.com/office/powerpoint/2010/main" val="270148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1143690" y="266995"/>
            <a:ext cx="3151315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5.4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设置定时器方法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096" y="1607165"/>
            <a:ext cx="3715858" cy="4006159"/>
          </a:xfrm>
          <a:prstGeom prst="rect">
            <a:avLst/>
          </a:prstGeom>
        </p:spPr>
      </p:pic>
      <p:sp>
        <p:nvSpPr>
          <p:cNvPr id="9" name="Shape 2015"/>
          <p:cNvSpPr/>
          <p:nvPr/>
        </p:nvSpPr>
        <p:spPr>
          <a:xfrm>
            <a:off x="4583038" y="2133650"/>
            <a:ext cx="6768752" cy="2376264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943078" y="2358673"/>
            <a:ext cx="6120680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setTimeout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方法和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setInterval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方法都有两个参数，第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个参数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fn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表示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到达延迟时间后运行的代码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，可以传入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普通函数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、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匿名函数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或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字符串代码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，第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个参数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delay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表示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延迟时间的毫秒值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590086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1143690" y="266995"/>
            <a:ext cx="3151315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5.4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设置定时器方法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1547609" y="2052889"/>
            <a:ext cx="605976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setTimeout()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方法和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setInterval()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方法的返回值为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定时器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ID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（定时器的唯一标识），将定时器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ID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作为参数传给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clearTimeout()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方法或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clearInterval()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方法可以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清除定时器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pic>
        <p:nvPicPr>
          <p:cNvPr id="11" name="Picture 2" descr="C:\Users\admin\Desktop\QQ截图20201109163646.png">
            <a:extLst>
              <a:ext uri="{FF2B5EF4-FFF2-40B4-BE49-F238E27FC236}">
                <a16:creationId xmlns:a16="http://schemas.microsoft.com/office/drawing/2014/main" id="{65FF40EC-B1D1-D144-84F0-26C0514AFB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16"/>
          <a:stretch/>
        </p:blipFill>
        <p:spPr bwMode="auto">
          <a:xfrm flipH="1">
            <a:off x="8410575" y="2103928"/>
            <a:ext cx="2946548" cy="3486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hape 2015"/>
          <p:cNvSpPr/>
          <p:nvPr/>
        </p:nvSpPr>
        <p:spPr>
          <a:xfrm>
            <a:off x="1016000" y="1750881"/>
            <a:ext cx="7233620" cy="2543009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4135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1143690" y="266995"/>
            <a:ext cx="3151315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5.4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设置定时器方法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1022974" y="1274778"/>
            <a:ext cx="1008112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下面以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setTimeout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方法为例，演示使用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3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种传参方式实现定时器的设置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sp>
        <p:nvSpPr>
          <p:cNvPr id="2" name="矩形 1"/>
          <p:cNvSpPr/>
          <p:nvPr/>
        </p:nvSpPr>
        <p:spPr>
          <a:xfrm>
            <a:off x="1022974" y="2205658"/>
            <a:ext cx="31566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en-US" sz="2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（</a:t>
            </a:r>
            <a:r>
              <a:rPr lang="en-US" altLang="zh-CN" sz="2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</a:t>
            </a:r>
            <a:r>
              <a:rPr lang="zh-CN" altLang="en-US" sz="2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）</a:t>
            </a:r>
            <a:r>
              <a:rPr lang="zh-CN" altLang="zh-CN" sz="2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传入普通函数的方式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846734" y="3044786"/>
            <a:ext cx="8433600" cy="1938992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setTimeout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fn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, 2000);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function 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fn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 {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alert('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争分夺秒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');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}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1112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1143690" y="266995"/>
            <a:ext cx="3151315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5.4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设置定时器方法</a:t>
            </a:r>
          </a:p>
        </p:txBody>
      </p:sp>
      <p:sp>
        <p:nvSpPr>
          <p:cNvPr id="2" name="矩形 1"/>
          <p:cNvSpPr/>
          <p:nvPr/>
        </p:nvSpPr>
        <p:spPr>
          <a:xfrm>
            <a:off x="1549680" y="1318756"/>
            <a:ext cx="31646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en-US" sz="2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（</a:t>
            </a:r>
            <a:r>
              <a:rPr lang="en-US" altLang="zh-CN" sz="2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</a:t>
            </a:r>
            <a:r>
              <a:rPr lang="zh-CN" altLang="en-US" sz="2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）</a:t>
            </a:r>
            <a:r>
              <a:rPr lang="zh-CN" altLang="zh-CN" sz="2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传入</a:t>
            </a:r>
            <a:r>
              <a:rPr lang="zh-CN" altLang="en-US" sz="2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匿名</a:t>
            </a:r>
            <a:r>
              <a:rPr lang="zh-CN" altLang="zh-CN" sz="2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函数的方式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860996" y="2096888"/>
            <a:ext cx="8433600" cy="147732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setTimeout(function () {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alert('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争分夺秒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');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}, 2000);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549680" y="3952238"/>
            <a:ext cx="34211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en-US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（</a:t>
            </a:r>
            <a:r>
              <a:rPr lang="en-US" altLang="zh-CN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3</a:t>
            </a:r>
            <a:r>
              <a:rPr lang="zh-CN" altLang="en-US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）</a:t>
            </a:r>
            <a:r>
              <a:rPr lang="zh-CN" altLang="zh-CN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传入</a:t>
            </a:r>
            <a:r>
              <a:rPr lang="zh-CN" altLang="en-US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字符串代码</a:t>
            </a:r>
            <a:r>
              <a:rPr lang="zh-CN" altLang="zh-CN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的方式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896514" y="4730370"/>
            <a:ext cx="8433600" cy="499624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setTimeout('alert("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争分夺秒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");', 2000);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4468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1143690" y="266995"/>
            <a:ext cx="3151315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5.4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设置定时器方法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883952" y="2277666"/>
            <a:ext cx="8433600" cy="2862322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设置定时器时保存定时器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ID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 timer = setTimeout(function () {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 alert('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争分夺秒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');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}, 2000);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清除定时器时传入需要清除的定时器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ID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clearTimeout(timer);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13319" y="1379982"/>
            <a:ext cx="840423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下面以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clearTimeout()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方法为例，演示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定时器的清除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，示例代码如下。</a:t>
            </a:r>
          </a:p>
        </p:txBody>
      </p:sp>
    </p:spTree>
    <p:extLst>
      <p:ext uri="{BB962C8B-B14F-4D97-AF65-F5344CB8AC3E}">
        <p14:creationId xmlns:p14="http://schemas.microsoft.com/office/powerpoint/2010/main" val="31279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D8BBA-6715-CDEC-8622-6F197B9C3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6637A54-C57F-E42C-97DD-577EA5C8D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622" y="1903298"/>
            <a:ext cx="5875835" cy="4382312"/>
          </a:xfrm>
          <a:prstGeom prst="rect">
            <a:avLst/>
          </a:prstGeom>
        </p:spPr>
      </p:pic>
      <p:sp>
        <p:nvSpPr>
          <p:cNvPr id="5" name="TextBox 76">
            <a:extLst>
              <a:ext uri="{FF2B5EF4-FFF2-40B4-BE49-F238E27FC236}">
                <a16:creationId xmlns:a16="http://schemas.microsoft.com/office/drawing/2014/main" id="{ED4B07EA-A638-BFB3-D2A3-1688BAD02CF5}"/>
              </a:ext>
            </a:extLst>
          </p:cNvPr>
          <p:cNvSpPr txBox="1"/>
          <p:nvPr/>
        </p:nvSpPr>
        <p:spPr>
          <a:xfrm>
            <a:off x="1118042" y="1167410"/>
            <a:ext cx="3176964" cy="461665"/>
          </a:xfrm>
          <a:prstGeom prst="rect">
            <a:avLst/>
          </a:prstGeom>
          <a:solidFill>
            <a:srgbClr val="0070C0"/>
          </a:solidFill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课后练习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DC8A9CA-D880-CB13-A46E-1E0F5F4F6973}"/>
              </a:ext>
            </a:extLst>
          </p:cNvPr>
          <p:cNvSpPr txBox="1"/>
          <p:nvPr/>
        </p:nvSpPr>
        <p:spPr>
          <a:xfrm>
            <a:off x="6311230" y="2209836"/>
            <a:ext cx="5241048" cy="1422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609020205090404" pitchFamily="49" charset="0"/>
              </a:rPr>
              <a:t>请完成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609020205090404" pitchFamily="49" charset="0"/>
              </a:rPr>
              <a:t>js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609020205090404" pitchFamily="49" charset="0"/>
              </a:rPr>
              <a:t>代码，使用户点击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609020205090404" pitchFamily="49" charset="0"/>
              </a:rPr>
              <a:t>Start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609020205090404" pitchFamily="49" charset="0"/>
              </a:rPr>
              <a:t>按钮时开始计时，点击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609020205090404" pitchFamily="49" charset="0"/>
              </a:rPr>
              <a:t>Stop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609020205090404" pitchFamily="49" charset="0"/>
              </a:rPr>
              <a:t>按钮时计时停止。再次点击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609020205090404" pitchFamily="49" charset="0"/>
              </a:rPr>
              <a:t>Start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urier New" panose="02070609020205090404" pitchFamily="49" charset="0"/>
              </a:rPr>
              <a:t>按钮，可重新开始计时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urier New" panose="0207060902020509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15D6D0-4824-37B4-9754-7D2F05B3137E}"/>
              </a:ext>
            </a:extLst>
          </p:cNvPr>
          <p:cNvSpPr txBox="1"/>
          <p:nvPr/>
        </p:nvSpPr>
        <p:spPr>
          <a:xfrm>
            <a:off x="1143690" y="266995"/>
            <a:ext cx="3151315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5.4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设置定时器方法</a:t>
            </a:r>
          </a:p>
        </p:txBody>
      </p:sp>
    </p:spTree>
    <p:extLst>
      <p:ext uri="{BB962C8B-B14F-4D97-AF65-F5344CB8AC3E}">
        <p14:creationId xmlns:p14="http://schemas.microsoft.com/office/powerpoint/2010/main" val="323311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AAB6FB-82F2-CBF7-BAD9-12A974233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29831375-94F0-471B-04E6-1008427C32FE}"/>
              </a:ext>
            </a:extLst>
          </p:cNvPr>
          <p:cNvSpPr txBox="1"/>
          <p:nvPr/>
        </p:nvSpPr>
        <p:spPr>
          <a:xfrm>
            <a:off x="3970118" y="3014256"/>
            <a:ext cx="2341112" cy="830997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zh-CN" altLang="en-US" sz="4800" b="1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注释</a:t>
            </a:r>
          </a:p>
        </p:txBody>
      </p:sp>
      <p:sp>
        <p:nvSpPr>
          <p:cNvPr id="2" name="TextBox 48">
            <a:extLst>
              <a:ext uri="{FF2B5EF4-FFF2-40B4-BE49-F238E27FC236}">
                <a16:creationId xmlns:a16="http://schemas.microsoft.com/office/drawing/2014/main" id="{233AEE4A-89A4-BE54-5008-C2367C89FE3A}"/>
              </a:ext>
            </a:extLst>
          </p:cNvPr>
          <p:cNvSpPr txBox="1"/>
          <p:nvPr/>
        </p:nvSpPr>
        <p:spPr>
          <a:xfrm>
            <a:off x="1626870" y="2809240"/>
            <a:ext cx="1734820" cy="1107996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en-US" altLang="en-GB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5.5</a:t>
            </a:r>
          </a:p>
        </p:txBody>
      </p:sp>
    </p:spTree>
    <p:extLst>
      <p:ext uri="{BB962C8B-B14F-4D97-AF65-F5344CB8AC3E}">
        <p14:creationId xmlns:p14="http://schemas.microsoft.com/office/powerpoint/2010/main" val="296502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4899447" y="1985403"/>
            <a:ext cx="6236319" cy="3170982"/>
            <a:chOff x="4899446" y="1985402"/>
            <a:chExt cx="6740375" cy="3417567"/>
          </a:xfrm>
        </p:grpSpPr>
        <p:sp>
          <p:nvSpPr>
            <p:cNvPr id="9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560850" y="323998"/>
              <a:ext cx="3417567" cy="6740375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10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7955" y="2180526"/>
              <a:ext cx="6246208" cy="30849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注释用于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对代码进行解释和说明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，其目的是让代码阅读者能够更加轻松地了解代码的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设计逻辑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用途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等。在实际开发中，为了提高代码的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可读性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方便代码的维护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升级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，可以在编写</a:t>
              </a:r>
              <a:r>
                <a:rPr lang="en-US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JavaScript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代码时添加注释。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注释在程序解析时会被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JavaScript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解释器忽略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</p:txBody>
        </p:sp>
      </p:grpSp>
      <p:sp>
        <p:nvSpPr>
          <p:cNvPr id="11" name="Title 1"/>
          <p:cNvSpPr txBox="1"/>
          <p:nvPr/>
        </p:nvSpPr>
        <p:spPr>
          <a:xfrm>
            <a:off x="1143691" y="266995"/>
            <a:ext cx="322332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5.5	JavaScript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注释</a:t>
            </a:r>
          </a:p>
        </p:txBody>
      </p:sp>
    </p:spTree>
    <p:extLst>
      <p:ext uri="{BB962C8B-B14F-4D97-AF65-F5344CB8AC3E}">
        <p14:creationId xmlns:p14="http://schemas.microsoft.com/office/powerpoint/2010/main" val="656855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  BOM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简介</a:t>
            </a:r>
          </a:p>
        </p:txBody>
      </p:sp>
      <p:sp>
        <p:nvSpPr>
          <p:cNvPr id="2" name="矩形 1"/>
          <p:cNvSpPr/>
          <p:nvPr/>
        </p:nvSpPr>
        <p:spPr>
          <a:xfrm>
            <a:off x="1143691" y="1269554"/>
            <a:ext cx="1019898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BOM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（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Browser Object Model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浏览器对象模型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）是由浏览器提供的一系列对象构成的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，它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主要用于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管理窗口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窗口之间的通信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BOM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中，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顶级对象是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，表示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浏览器窗口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，其他对象都是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对象的属性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，当调用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对象下的属性和方法时，可以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省略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。常见的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BOM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如下图所示。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854" y="3429794"/>
            <a:ext cx="6624736" cy="189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35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690" y="1917626"/>
            <a:ext cx="10208100" cy="99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单行注释以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“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//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开始，到该行结束之前的内容都是注释。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下面通过代码演示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单行注释的使用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sp>
        <p:nvSpPr>
          <p:cNvPr id="5" name="矩形 4"/>
          <p:cNvSpPr/>
          <p:nvPr/>
        </p:nvSpPr>
        <p:spPr>
          <a:xfrm>
            <a:off x="1143690" y="1115504"/>
            <a:ext cx="1567140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单行注释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2016368" y="3223369"/>
            <a:ext cx="8433600" cy="55399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prompt('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请输入用户名：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');	      // 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提示用户输入用户名</a:t>
            </a:r>
          </a:p>
        </p:txBody>
      </p:sp>
      <p:sp>
        <p:nvSpPr>
          <p:cNvPr id="4" name="矩形 3"/>
          <p:cNvSpPr/>
          <p:nvPr/>
        </p:nvSpPr>
        <p:spPr>
          <a:xfrm>
            <a:off x="1270670" y="4168901"/>
            <a:ext cx="10081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上述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示例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代码中，“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//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”和后面的“提示用户输入用户名”是一条单行注释，运行代码后这部分内容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不会在页面中显示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1143691" y="266995"/>
            <a:ext cx="322332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5.5	JavaScript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注释</a:t>
            </a:r>
          </a:p>
        </p:txBody>
      </p:sp>
    </p:spTree>
    <p:extLst>
      <p:ext uri="{BB962C8B-B14F-4D97-AF65-F5344CB8AC3E}">
        <p14:creationId xmlns:p14="http://schemas.microsoft.com/office/powerpoint/2010/main" val="825503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8964" y="1954549"/>
            <a:ext cx="10130817" cy="104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多行注释以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“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/*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开始，以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“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*/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结束。在多行注释中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可以嵌套单行注释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，但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不可以嵌套多行注释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。下面通过代码演示多行注释的使用。</a:t>
            </a:r>
          </a:p>
        </p:txBody>
      </p:sp>
      <p:sp>
        <p:nvSpPr>
          <p:cNvPr id="5" name="矩形 4"/>
          <p:cNvSpPr/>
          <p:nvPr/>
        </p:nvSpPr>
        <p:spPr>
          <a:xfrm>
            <a:off x="1143690" y="1115504"/>
            <a:ext cx="1567140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多行注释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927260" y="3446842"/>
            <a:ext cx="8433600" cy="1015663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/*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/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prompt('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请输入用户名：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'); 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/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*/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1143691" y="266995"/>
            <a:ext cx="322332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5.5	JavaScript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注释</a:t>
            </a:r>
          </a:p>
        </p:txBody>
      </p:sp>
      <p:sp>
        <p:nvSpPr>
          <p:cNvPr id="2" name="矩形 1"/>
          <p:cNvSpPr/>
          <p:nvPr/>
        </p:nvSpPr>
        <p:spPr>
          <a:xfrm>
            <a:off x="1220881" y="4908362"/>
            <a:ext cx="93388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上述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示例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代码中，从“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/*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”开始到“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*/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”结束的内容就是多行注释。</a:t>
            </a:r>
          </a:p>
        </p:txBody>
      </p:sp>
    </p:spTree>
    <p:extLst>
      <p:ext uri="{BB962C8B-B14F-4D97-AF65-F5344CB8AC3E}">
        <p14:creationId xmlns:p14="http://schemas.microsoft.com/office/powerpoint/2010/main" val="1097249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791887" y="2301473"/>
            <a:ext cx="649507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Visual Studio Code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代码编辑器中，可以使用快捷键对当前选中的行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添加注释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或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取消注释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，单行注释使用快捷键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</a:t>
            </a:r>
            <a:r>
              <a:rPr lang="en-US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Ctrl+/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，多行注释使用快捷键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</a:t>
            </a:r>
            <a:r>
              <a:rPr lang="en-US" altLang="zh-CN" sz="2000" dirty="0" err="1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Shift+Alt+A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9" name="Shape 2015"/>
          <p:cNvSpPr/>
          <p:nvPr/>
        </p:nvSpPr>
        <p:spPr>
          <a:xfrm>
            <a:off x="4727054" y="2061642"/>
            <a:ext cx="6624736" cy="1944216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096" y="1607165"/>
            <a:ext cx="3715858" cy="4006159"/>
          </a:xfrm>
          <a:prstGeom prst="rect">
            <a:avLst/>
          </a:prstGeom>
        </p:spPr>
      </p:pic>
      <p:sp>
        <p:nvSpPr>
          <p:cNvPr id="8" name="Title 1"/>
          <p:cNvSpPr txBox="1"/>
          <p:nvPr/>
        </p:nvSpPr>
        <p:spPr>
          <a:xfrm>
            <a:off x="1143691" y="266995"/>
            <a:ext cx="322332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5.5	JavaScript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注释</a:t>
            </a:r>
          </a:p>
        </p:txBody>
      </p:sp>
    </p:spTree>
    <p:extLst>
      <p:ext uri="{BB962C8B-B14F-4D97-AF65-F5344CB8AC3E}">
        <p14:creationId xmlns:p14="http://schemas.microsoft.com/office/powerpoint/2010/main" val="4215168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3970118" y="3014256"/>
            <a:ext cx="2341112" cy="830997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zh-CN" altLang="en-US" sz="4800" b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变量</a:t>
            </a:r>
            <a:endParaRPr lang="zh-CN" altLang="en-US" sz="4800" b="1" dirty="0">
              <a:solidFill>
                <a:srgbClr val="1369B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1626870" y="2809240"/>
            <a:ext cx="1734820" cy="1106805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en-US" altLang="zh-CN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5.6</a:t>
            </a:r>
            <a:endParaRPr lang="en-US" altLang="en-GB" sz="6600" b="1" dirty="0">
              <a:solidFill>
                <a:srgbClr val="FAFAF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58905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4899447" y="1985403"/>
            <a:ext cx="6236319" cy="2524511"/>
            <a:chOff x="4899446" y="1985402"/>
            <a:chExt cx="6740375" cy="3417567"/>
          </a:xfrm>
        </p:grpSpPr>
        <p:sp>
          <p:nvSpPr>
            <p:cNvPr id="9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560850" y="323998"/>
              <a:ext cx="3417567" cy="6740375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10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24356" y="2381726"/>
              <a:ext cx="6090553" cy="26249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变量是指程序在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内存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中申请的一块用来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存放数据的空间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，用于存储程序运行过程中产生的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临时数据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。变量由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变量名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变量值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组成，通过变量名可以访问变量值。</a:t>
              </a:r>
            </a:p>
          </p:txBody>
        </p:sp>
      </p:grpSp>
      <p:sp>
        <p:nvSpPr>
          <p:cNvPr id="12" name="Title 1"/>
          <p:cNvSpPr txBox="1"/>
          <p:nvPr/>
        </p:nvSpPr>
        <p:spPr>
          <a:xfrm>
            <a:off x="1143691" y="266995"/>
            <a:ext cx="26472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5.6.1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什么是变量</a:t>
            </a:r>
          </a:p>
        </p:txBody>
      </p:sp>
    </p:spTree>
    <p:extLst>
      <p:ext uri="{BB962C8B-B14F-4D97-AF65-F5344CB8AC3E}">
        <p14:creationId xmlns:p14="http://schemas.microsoft.com/office/powerpoint/2010/main" val="131444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/>
          <p:nvPr/>
        </p:nvSpPr>
        <p:spPr>
          <a:xfrm>
            <a:off x="1143691" y="266995"/>
            <a:ext cx="26472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5.6.1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什么是变量</a:t>
            </a:r>
          </a:p>
        </p:txBody>
      </p:sp>
      <p:sp>
        <p:nvSpPr>
          <p:cNvPr id="2" name="矩形 1"/>
          <p:cNvSpPr/>
          <p:nvPr/>
        </p:nvSpPr>
        <p:spPr>
          <a:xfrm>
            <a:off x="1119699" y="1130762"/>
            <a:ext cx="1035211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假设把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想象成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一列火车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相当于火车的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车厢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变量名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相当于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火车座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车厢的座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位号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变量值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相当于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乘客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。乘务员通过火车车厢的座位号就可以找到对应的乘客。例如，程序在内存中保存名为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seat01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seat02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seat03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个变量，变量值分别为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小明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小智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小华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如下图所示。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910" y="3039016"/>
            <a:ext cx="5391377" cy="260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1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/>
          <p:nvPr/>
        </p:nvSpPr>
        <p:spPr>
          <a:xfrm>
            <a:off x="1143691" y="266995"/>
            <a:ext cx="389630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5.6.2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变量的命名规则</a:t>
            </a:r>
          </a:p>
        </p:txBody>
      </p:sp>
      <p:sp>
        <p:nvSpPr>
          <p:cNvPr id="2" name="矩形 1"/>
          <p:cNvSpPr/>
          <p:nvPr/>
        </p:nvSpPr>
        <p:spPr>
          <a:xfrm>
            <a:off x="910630" y="1634819"/>
            <a:ext cx="44890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9240" algn="just">
              <a:spcAft>
                <a:spcPts val="0"/>
              </a:spcAft>
            </a:pP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中变量的命名规则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如下。</a:t>
            </a:r>
          </a:p>
        </p:txBody>
      </p:sp>
      <p:sp>
        <p:nvSpPr>
          <p:cNvPr id="3" name="矩形 2"/>
          <p:cNvSpPr/>
          <p:nvPr/>
        </p:nvSpPr>
        <p:spPr>
          <a:xfrm>
            <a:off x="1198662" y="2282890"/>
            <a:ext cx="101531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数字开头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，且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不能包含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等运算符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，如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01user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02-user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是非法的变量名。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Clr>
                <a:srgbClr val="595959"/>
              </a:buClr>
              <a:buFont typeface="Wingdings" panose="05000000000000000000" pitchFamily="2" charset="2"/>
              <a:buChar char=""/>
            </a:pP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严格区分大小写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，如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apple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Apple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是两个不相同的变量名。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Clr>
                <a:srgbClr val="595959"/>
              </a:buClr>
              <a:buFont typeface="Wingdings" panose="05000000000000000000" pitchFamily="2" charset="2"/>
              <a:buChar char=""/>
            </a:pP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不能使用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中的关键字命名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。关键字是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指在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中被事先定义并赋予特殊含义的单词，如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就是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中的关键字。</a:t>
            </a:r>
          </a:p>
        </p:txBody>
      </p:sp>
    </p:spTree>
    <p:extLst>
      <p:ext uri="{BB962C8B-B14F-4D97-AF65-F5344CB8AC3E}">
        <p14:creationId xmlns:p14="http://schemas.microsoft.com/office/powerpoint/2010/main" val="250138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/>
          <p:nvPr/>
        </p:nvSpPr>
        <p:spPr>
          <a:xfrm>
            <a:off x="1143691" y="266995"/>
            <a:ext cx="389630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5.6.2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变量的命名规则</a:t>
            </a:r>
          </a:p>
        </p:txBody>
      </p:sp>
      <p:sp>
        <p:nvSpPr>
          <p:cNvPr id="2" name="矩形 1"/>
          <p:cNvSpPr/>
          <p:nvPr/>
        </p:nvSpPr>
        <p:spPr>
          <a:xfrm>
            <a:off x="838622" y="1706826"/>
            <a:ext cx="71250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9240" algn="just"/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提高代码的可读性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，在对变量命名时应遵循以下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3" name="矩形 2"/>
          <p:cNvSpPr/>
          <p:nvPr/>
        </p:nvSpPr>
        <p:spPr>
          <a:xfrm>
            <a:off x="1054646" y="2426906"/>
            <a:ext cx="1022513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字母、下画线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美元符号（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命名，如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score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set_name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$a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user01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尽量做到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“见其名知其义”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，如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age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表示年龄、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sex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表示性别、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表示数字等。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下画线分隔多个单词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，如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show_message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；或采用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驼峰命名法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，变量的第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个单词首字母小写，后面的单词首字母大写，如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leftHand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myFirstName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</a:t>
            </a:r>
          </a:p>
        </p:txBody>
      </p:sp>
    </p:spTree>
    <p:extLst>
      <p:ext uri="{BB962C8B-B14F-4D97-AF65-F5344CB8AC3E}">
        <p14:creationId xmlns:p14="http://schemas.microsoft.com/office/powerpoint/2010/main" val="303564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形 22" descr="讲故事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712" y="1352729"/>
            <a:ext cx="1015842" cy="1015842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2150110" y="1607820"/>
            <a:ext cx="3153007" cy="6705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思源黑体 CN Regular" panose="020B05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05993" y="1770582"/>
            <a:ext cx="31971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JavaScript</a:t>
            </a:r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中常见的关键字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392345" y="1608089"/>
            <a:ext cx="83114" cy="67045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思源黑体 CN Regular" panose="020B05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80044" y="1608089"/>
            <a:ext cx="83114" cy="67045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思源黑体 CN Regular" panose="020B05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82980" y="838200"/>
            <a:ext cx="1779905" cy="5060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多学一招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971712" y="2414131"/>
            <a:ext cx="1066810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中，关键字分为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保留关键字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未来保留关键字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保留关键字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是指</a:t>
            </a:r>
            <a:r>
              <a:rPr lang="zh-CN" altLang="en-US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目前已经生效的关键字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。常见的保留关键字如</a:t>
            </a:r>
            <a:r>
              <a:rPr lang="zh-CN" altLang="en-US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下表所示。</a:t>
            </a:r>
            <a:endParaRPr lang="zh-CN" altLang="zh-CN" sz="2000" dirty="0">
              <a:solidFill>
                <a:srgbClr val="595959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Title 1"/>
          <p:cNvSpPr txBox="1"/>
          <p:nvPr/>
        </p:nvSpPr>
        <p:spPr>
          <a:xfrm>
            <a:off x="1143691" y="266995"/>
            <a:ext cx="389630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5.6.2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变量的命名规则</a:t>
            </a:r>
          </a:p>
        </p:txBody>
      </p:sp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92D9E032-3ACE-4053-B5BF-09A503F761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640361"/>
              </p:ext>
            </p:extLst>
          </p:nvPr>
        </p:nvGraphicFramePr>
        <p:xfrm>
          <a:off x="2105994" y="3501802"/>
          <a:ext cx="8526705" cy="2916528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397915">
                  <a:extLst>
                    <a:ext uri="{9D8B030D-6E8A-4147-A177-3AD203B41FA5}">
                      <a16:colId xmlns:a16="http://schemas.microsoft.com/office/drawing/2014/main" val="1296770823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1945888999"/>
                    </a:ext>
                  </a:extLst>
                </a:gridCol>
                <a:gridCol w="1366707">
                  <a:extLst>
                    <a:ext uri="{9D8B030D-6E8A-4147-A177-3AD203B41FA5}">
                      <a16:colId xmlns:a16="http://schemas.microsoft.com/office/drawing/2014/main" val="3162303528"/>
                    </a:ext>
                  </a:extLst>
                </a:gridCol>
                <a:gridCol w="1440641">
                  <a:extLst>
                    <a:ext uri="{9D8B030D-6E8A-4147-A177-3AD203B41FA5}">
                      <a16:colId xmlns:a16="http://schemas.microsoft.com/office/drawing/2014/main" val="1374998295"/>
                    </a:ext>
                  </a:extLst>
                </a:gridCol>
                <a:gridCol w="1440641">
                  <a:extLst>
                    <a:ext uri="{9D8B030D-6E8A-4147-A177-3AD203B41FA5}">
                      <a16:colId xmlns:a16="http://schemas.microsoft.com/office/drawing/2014/main" val="4215240402"/>
                    </a:ext>
                  </a:extLst>
                </a:gridCol>
                <a:gridCol w="1440641">
                  <a:extLst>
                    <a:ext uri="{9D8B030D-6E8A-4147-A177-3AD203B41FA5}">
                      <a16:colId xmlns:a16="http://schemas.microsoft.com/office/drawing/2014/main" val="2400841071"/>
                    </a:ext>
                  </a:extLst>
                </a:gridCol>
              </a:tblGrid>
              <a:tr h="4860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break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case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catch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class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const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continue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60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debugger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default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delete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do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else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export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778534"/>
                  </a:ext>
                </a:extLst>
              </a:tr>
              <a:tr h="4860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extends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finally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for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 dirty="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function</a:t>
                      </a:r>
                      <a:endParaRPr lang="zh-CN" altLang="en-US" sz="2000" kern="1200" dirty="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if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import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076697"/>
                  </a:ext>
                </a:extLst>
              </a:tr>
              <a:tr h="4860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in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instanceof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new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return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super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switch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0073451"/>
                  </a:ext>
                </a:extLst>
              </a:tr>
              <a:tr h="4860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this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throw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try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typeof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var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void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835038"/>
                  </a:ext>
                </a:extLst>
              </a:tr>
              <a:tr h="4860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while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with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yield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enum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kern="120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let</a:t>
                      </a:r>
                      <a:endParaRPr lang="zh-CN" altLang="en-US" sz="2000" kern="120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2000" kern="1200" dirty="0">
                          <a:solidFill>
                            <a:srgbClr val="595959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—</a:t>
                      </a:r>
                      <a:endParaRPr lang="zh-CN" altLang="en-US" sz="2000" kern="1200" dirty="0">
                        <a:solidFill>
                          <a:srgbClr val="595959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410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1011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3970118" y="3014256"/>
            <a:ext cx="6733001" cy="830997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4800" b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数据类型</a:t>
            </a:r>
            <a:endParaRPr lang="zh-CN" altLang="en-US" sz="4800" b="1" dirty="0">
              <a:solidFill>
                <a:srgbClr val="1369B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1626870" y="2809240"/>
            <a:ext cx="1734820" cy="1106805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en-US" altLang="en-GB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30210" y="1341562"/>
            <a:ext cx="1013609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以下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5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个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BOM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对象都是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window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对象的属性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document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表示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文档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，它既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属于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BOM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又属于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DOM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location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用于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操作浏览器地址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navigator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用于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获取浏览器的基本信息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history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用于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操作浏览器的历史记录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screen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对象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用于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获取屏幕信息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BOM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没有统一标准，每个浏览器都有对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BOM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的实现方式，因此，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BOM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浏览器兼容性较差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  BOM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简介</a:t>
            </a:r>
          </a:p>
        </p:txBody>
      </p:sp>
    </p:spTree>
    <p:extLst>
      <p:ext uri="{BB962C8B-B14F-4D97-AF65-F5344CB8AC3E}">
        <p14:creationId xmlns:p14="http://schemas.microsoft.com/office/powerpoint/2010/main" val="405280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数据类型分类</a:t>
            </a:r>
          </a:p>
        </p:txBody>
      </p:sp>
      <p:sp>
        <p:nvSpPr>
          <p:cNvPr id="2" name="矩形 1"/>
          <p:cNvSpPr/>
          <p:nvPr/>
        </p:nvSpPr>
        <p:spPr>
          <a:xfrm>
            <a:off x="982638" y="1269554"/>
            <a:ext cx="105851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JavaScript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中，数据类型可以分为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基本数据类型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（或称为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值类型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）和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复杂数据类型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（或称为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引用类型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）。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JavaScript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中的数据类型分类</a:t>
            </a: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如下图所示。</a:t>
            </a:r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/>
        </p:nvGraphicFramePr>
        <p:xfrm>
          <a:off x="2926854" y="2133650"/>
          <a:ext cx="6048375" cy="3884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2847957" imgH="1810036" progId="Visio.Drawing.15">
                  <p:embed/>
                </p:oleObj>
              </mc:Choice>
              <mc:Fallback>
                <p:oleObj name="Visio" r:id="rId2" imgW="2847957" imgH="1810036" progId="Visio.Drawing.15">
                  <p:embed/>
                  <p:pic>
                    <p:nvPicPr>
                      <p:cNvPr id="12" name="对象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26854" y="2133650"/>
                        <a:ext cx="6048375" cy="38846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369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形 22" descr="讲故事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712" y="1352729"/>
            <a:ext cx="1015842" cy="1015842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2150110" y="1607820"/>
            <a:ext cx="4145762" cy="6705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思源黑体 CN Regular" panose="020B05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027052" y="1743045"/>
            <a:ext cx="43918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强类型语言和弱类型语言的区别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383238" y="1608089"/>
            <a:ext cx="83114" cy="67045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思源黑体 CN Regular" panose="020B05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558905" y="1608089"/>
            <a:ext cx="83114" cy="67045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思源黑体 CN Regular" panose="020B05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82980" y="838200"/>
            <a:ext cx="1779905" cy="5060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多学一招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971712" y="2677130"/>
            <a:ext cx="1030807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强类型语言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是指一种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强制类型定义的语言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，当某个变量被定义数据类型</a:t>
            </a:r>
            <a:r>
              <a:rPr lang="zh-CN" altLang="en-US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后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，如果不进行强制转换，则该变量的数据类型不会改变，常见的强类型语言有</a:t>
            </a:r>
            <a:r>
              <a:rPr lang="en-US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C++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等。</a:t>
            </a:r>
            <a:endParaRPr lang="en-US" altLang="zh-CN" sz="2000" dirty="0">
              <a:solidFill>
                <a:srgbClr val="595959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rgbClr val="595959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弱类型语言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是指一种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弱类型定义的语言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，变量可以在运行时被赋予不同数据类型的数据，变量的数据类型是由其值来确定的。常见的弱类型语言有</a:t>
            </a:r>
            <a:r>
              <a:rPr lang="en-US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PHP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等。</a:t>
            </a:r>
          </a:p>
        </p:txBody>
      </p:sp>
      <p:sp>
        <p:nvSpPr>
          <p:cNvPr id="18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数据类型分类</a:t>
            </a:r>
          </a:p>
        </p:txBody>
      </p:sp>
    </p:spTree>
    <p:extLst>
      <p:ext uri="{BB962C8B-B14F-4D97-AF65-F5344CB8AC3E}">
        <p14:creationId xmlns:p14="http://schemas.microsoft.com/office/powerpoint/2010/main" val="237477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982980" y="838200"/>
            <a:ext cx="1779905" cy="5060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多学一招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1342678" y="1602514"/>
            <a:ext cx="7686372" cy="499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下面通过代码比较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强类型语言和弱类型语言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18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数据类型分类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486694" y="2360357"/>
            <a:ext cx="9344004" cy="2169825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强类型语言（以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Java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语言为例）</a:t>
            </a:r>
          </a:p>
          <a:p>
            <a:pPr lvl="1">
              <a:lnSpc>
                <a:spcPct val="150000"/>
              </a:lnSpc>
            </a:pPr>
            <a:r>
              <a:rPr lang="en-US" altLang="zh-CN" sz="18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int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age = 24;	  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变量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age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是整型</a:t>
            </a:r>
          </a:p>
          <a:p>
            <a:pPr lvl="1">
              <a:lnSpc>
                <a:spcPct val="150000"/>
              </a:lnSpc>
            </a:pP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弱类型语言（以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JavaScript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语言为例）</a:t>
            </a:r>
          </a:p>
          <a:p>
            <a:pPr lvl="1">
              <a:lnSpc>
                <a:spcPct val="150000"/>
              </a:lnSpc>
            </a:pPr>
            <a:r>
              <a:rPr lang="en-US" altLang="zh-CN" sz="18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age = 24;	  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变量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age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是数字型</a:t>
            </a:r>
          </a:p>
          <a:p>
            <a:pPr lvl="1">
              <a:lnSpc>
                <a:spcPct val="150000"/>
              </a:lnSpc>
            </a:pP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age = ‘</a:t>
            </a:r>
            <a:r>
              <a:rPr lang="en-US" altLang="zh-CN" sz="18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abc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’;   	  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将一个字符串</a:t>
            </a:r>
            <a:r>
              <a:rPr lang="zh-CN" altLang="en-US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赋值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给变量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age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，此时变量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age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变成了字符串型</a:t>
            </a:r>
          </a:p>
        </p:txBody>
      </p:sp>
      <p:sp>
        <p:nvSpPr>
          <p:cNvPr id="4" name="矩形 3"/>
          <p:cNvSpPr/>
          <p:nvPr/>
        </p:nvSpPr>
        <p:spPr>
          <a:xfrm>
            <a:off x="1455659" y="4941962"/>
            <a:ext cx="804702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由上述代码可知，</a:t>
            </a:r>
            <a:r>
              <a:rPr lang="en-US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变量的数据类型取决于被赋予的值</a:t>
            </a:r>
            <a:r>
              <a:rPr lang="zh-CN" altLang="en-US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的类型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739842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/>
          <p:nvPr/>
        </p:nvSpPr>
        <p:spPr>
          <a:xfrm>
            <a:off x="1143690" y="266995"/>
            <a:ext cx="7399787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5.7.2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常用的基本数据类型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: null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与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undefined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区别</a:t>
            </a:r>
          </a:p>
        </p:txBody>
      </p:sp>
      <p:sp>
        <p:nvSpPr>
          <p:cNvPr id="2" name="矩形 1"/>
          <p:cNvSpPr/>
          <p:nvPr/>
        </p:nvSpPr>
        <p:spPr>
          <a:xfrm>
            <a:off x="1111321" y="1867839"/>
            <a:ext cx="10240469" cy="961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空型表示声明的变量未指向任何对象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，它只有一个特殊的</a:t>
            </a:r>
            <a:r>
              <a:rPr lang="en-US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null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值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。下面通过代码演示数据类型为空型的情况。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558702" y="3269701"/>
            <a:ext cx="9096689" cy="1015663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age = null;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console.log(age);	                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null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74981" y="4725937"/>
            <a:ext cx="1003279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在上述</a:t>
            </a:r>
            <a:r>
              <a:rPr lang="zh-CN" altLang="en-US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示例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代码中，第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行代码声明了一个变量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age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，并赋值为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null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；第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行代码用于在控制台中输出变量的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age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的值。</a:t>
            </a:r>
          </a:p>
        </p:txBody>
      </p:sp>
      <p:sp>
        <p:nvSpPr>
          <p:cNvPr id="7" name="矩形 6"/>
          <p:cNvSpPr/>
          <p:nvPr/>
        </p:nvSpPr>
        <p:spPr>
          <a:xfrm>
            <a:off x="1174981" y="1120072"/>
            <a:ext cx="1175809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空型</a:t>
            </a:r>
          </a:p>
        </p:txBody>
      </p:sp>
    </p:spTree>
    <p:extLst>
      <p:ext uri="{BB962C8B-B14F-4D97-AF65-F5344CB8AC3E}">
        <p14:creationId xmlns:p14="http://schemas.microsoft.com/office/powerpoint/2010/main" val="305660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54646" y="1972467"/>
            <a:ext cx="1044116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未定义型表示声明的变量还未被赋值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，此时变量的值为</a:t>
            </a:r>
            <a:r>
              <a:rPr lang="en-US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undefined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，表示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未定义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。下面通过代码演示数据类型为未定义型的情况。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763013" y="3311994"/>
            <a:ext cx="8868698" cy="1015663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 age;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console.log(age);		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undefined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74981" y="4675996"/>
            <a:ext cx="961493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在上述</a:t>
            </a:r>
            <a:r>
              <a:rPr lang="zh-CN" altLang="en-US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示例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代码中，由于</a:t>
            </a:r>
            <a:r>
              <a:rPr lang="zh-CN" altLang="en-US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没有为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声明的变量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age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赋值，所以输出结果为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undefined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7" name="矩形 6"/>
          <p:cNvSpPr/>
          <p:nvPr/>
        </p:nvSpPr>
        <p:spPr>
          <a:xfrm>
            <a:off x="1174981" y="1120072"/>
            <a:ext cx="1567140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未定义型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FEA051-C689-9910-5B1F-6A30FF36EA67}"/>
              </a:ext>
            </a:extLst>
          </p:cNvPr>
          <p:cNvSpPr txBox="1"/>
          <p:nvPr/>
        </p:nvSpPr>
        <p:spPr>
          <a:xfrm>
            <a:off x="1143690" y="266995"/>
            <a:ext cx="7399787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5.7.2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常用的基本数据类型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: null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与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undefined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区别</a:t>
            </a:r>
          </a:p>
        </p:txBody>
      </p:sp>
    </p:spTree>
    <p:extLst>
      <p:ext uri="{BB962C8B-B14F-4D97-AF65-F5344CB8AC3E}">
        <p14:creationId xmlns:p14="http://schemas.microsoft.com/office/powerpoint/2010/main" val="391297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组合 2"/>
          <p:cNvGrpSpPr/>
          <p:nvPr/>
        </p:nvGrpSpPr>
        <p:grpSpPr>
          <a:xfrm>
            <a:off x="4899447" y="1985402"/>
            <a:ext cx="6596359" cy="3028567"/>
            <a:chOff x="4899446" y="1985402"/>
            <a:chExt cx="6740375" cy="3417567"/>
          </a:xfrm>
        </p:grpSpPr>
        <p:sp>
          <p:nvSpPr>
            <p:cNvPr id="9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560850" y="323998"/>
              <a:ext cx="3417567" cy="6740375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10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2953" y="2304195"/>
              <a:ext cx="6199707" cy="27090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</a:t>
              </a:r>
              <a:r>
                <a:rPr lang="en-US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JavaScript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的开发过程中，有时候需要将数据转换为数字型数据进行计算。例如，将字符串型数据转换为数字型数据进行算术运算。将数据转换为数字型数据的方式有</a:t>
              </a:r>
              <a:r>
                <a:rPr lang="en-US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种，分别是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parseInt()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parseFloat()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Number()</a:t>
              </a:r>
              <a:r>
                <a:rPr lang="zh-CN" altLang="en-US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Title 1"/>
          <p:cNvSpPr txBox="1"/>
          <p:nvPr/>
        </p:nvSpPr>
        <p:spPr>
          <a:xfrm>
            <a:off x="1143691" y="266995"/>
            <a:ext cx="427730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5.7.3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将数据转换为数字型数据</a:t>
            </a:r>
          </a:p>
        </p:txBody>
      </p:sp>
    </p:spTree>
    <p:extLst>
      <p:ext uri="{BB962C8B-B14F-4D97-AF65-F5344CB8AC3E}">
        <p14:creationId xmlns:p14="http://schemas.microsoft.com/office/powerpoint/2010/main" val="366445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43691" y="2061642"/>
            <a:ext cx="885698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在使用</a:t>
            </a:r>
            <a:r>
              <a:rPr lang="en-US" altLang="zh-CN" sz="2000" dirty="0" err="1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parseInt</a:t>
            </a:r>
            <a:r>
              <a:rPr lang="en-US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将数据转换为数字型数据时，会直接</a:t>
            </a:r>
            <a:r>
              <a:rPr lang="zh-CN" altLang="en-US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忽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略数据的小数部分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返回数据的整数部分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，示例代码如下。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558702" y="3550812"/>
            <a:ext cx="9012840" cy="55399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console.log(parseInt('100.56'));	  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100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74980" y="1120072"/>
            <a:ext cx="1751873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en-US" altLang="zh-CN" sz="20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parseInt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1143691" y="266995"/>
            <a:ext cx="427730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5.7.3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将数据转换为数字型数据</a:t>
            </a:r>
          </a:p>
        </p:txBody>
      </p:sp>
    </p:spTree>
    <p:extLst>
      <p:ext uri="{BB962C8B-B14F-4D97-AF65-F5344CB8AC3E}">
        <p14:creationId xmlns:p14="http://schemas.microsoft.com/office/powerpoint/2010/main" val="270387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62981" y="1820834"/>
            <a:ext cx="104328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在使用</a:t>
            </a:r>
            <a:r>
              <a:rPr lang="en-US" altLang="zh-CN" sz="2000" dirty="0" err="1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parseFloat</a:t>
            </a:r>
            <a:r>
              <a:rPr lang="en-US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将数据转换为</a:t>
            </a:r>
            <a:r>
              <a:rPr lang="zh-CN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数字型数据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时，会</a:t>
            </a:r>
            <a:r>
              <a:rPr lang="zh-CN" altLang="en-US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将数据转换为数字型数据中的</a:t>
            </a:r>
            <a:r>
              <a:rPr lang="zh-CN" altLang="en-US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浮点数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，示例代码如下。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921379" y="3043935"/>
            <a:ext cx="8716027" cy="1015663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console.log(parseFloat('100.56'));	   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100.56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console.log(parseFloat('314e-2'));	   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3.14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43691" y="4365898"/>
            <a:ext cx="1020809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在上述示例代码中，第</a:t>
            </a:r>
            <a:r>
              <a:rPr lang="en-US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行代码将字符串</a:t>
            </a:r>
            <a:r>
              <a:rPr lang="en-US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'100.56'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转换为数字型数据，控制台中的输出结果为</a:t>
            </a:r>
            <a:r>
              <a:rPr lang="en-US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100.56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；第</a:t>
            </a:r>
            <a:r>
              <a:rPr lang="en-US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行代码将字符串</a:t>
            </a:r>
            <a:r>
              <a:rPr lang="en-US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'314e-2'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转换为数据</a:t>
            </a:r>
            <a:r>
              <a:rPr lang="en-US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3.14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7" name="矩形 6"/>
          <p:cNvSpPr/>
          <p:nvPr/>
        </p:nvSpPr>
        <p:spPr>
          <a:xfrm>
            <a:off x="1174980" y="1120072"/>
            <a:ext cx="1967898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2.parseFloat()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1143691" y="266995"/>
            <a:ext cx="427730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5.7.3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将数据转换为数字型数据</a:t>
            </a:r>
          </a:p>
        </p:txBody>
      </p:sp>
    </p:spTree>
    <p:extLst>
      <p:ext uri="{BB962C8B-B14F-4D97-AF65-F5344CB8AC3E}">
        <p14:creationId xmlns:p14="http://schemas.microsoft.com/office/powerpoint/2010/main" val="344065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43945" y="1848943"/>
            <a:ext cx="7056784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sz="2000" dirty="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Number()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将数据转换为数字型数据的示例代码如下。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918742" y="2813383"/>
            <a:ext cx="9001000" cy="1015663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console.log(Number('100.56'));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100.56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console.log(Number('100.abc'));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NaN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99259" y="4286339"/>
            <a:ext cx="1029654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在上述示例代码中，第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行代码将字符串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'100.56'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转换为数字型数据，控制台中的输出结果为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100.56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；第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行代码将字符串</a:t>
            </a:r>
            <a:r>
              <a:rPr lang="en-US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'100.abc'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转换为数字型数据，控制台中的输出结果为</a:t>
            </a:r>
            <a:r>
              <a:rPr lang="en-US" altLang="zh-CN" sz="2000" dirty="0" err="1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NaN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7" name="矩形 6"/>
          <p:cNvSpPr/>
          <p:nvPr/>
        </p:nvSpPr>
        <p:spPr>
          <a:xfrm>
            <a:off x="1174980" y="1120072"/>
            <a:ext cx="1751873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3.Number()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1143691" y="266995"/>
            <a:ext cx="427730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5.7.3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将数据转换为数字型数据</a:t>
            </a:r>
          </a:p>
        </p:txBody>
      </p:sp>
    </p:spTree>
    <p:extLst>
      <p:ext uri="{BB962C8B-B14F-4D97-AF65-F5344CB8AC3E}">
        <p14:creationId xmlns:p14="http://schemas.microsoft.com/office/powerpoint/2010/main" val="213774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5">
            <a:extLst>
              <a:ext uri="{FF2B5EF4-FFF2-40B4-BE49-F238E27FC236}">
                <a16:creationId xmlns:a16="http://schemas.microsoft.com/office/drawing/2014/main" id="{8C22BF7A-4BC1-4144-9B36-68D1715B1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2638" y="1629594"/>
            <a:ext cx="10513168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中可以使用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String()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toString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将数据转换为字符串型数据，它们的区别是，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String()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将任意类型的数据转换为字符串型数据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；而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toString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将除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null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undefined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之外的数据转换为字符串型数据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在使用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toString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对数字进行数据类型的转换时，可以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设置参数将数字转换为指定进制的字符串。</a:t>
            </a:r>
          </a:p>
        </p:txBody>
      </p:sp>
      <p:sp>
        <p:nvSpPr>
          <p:cNvPr id="7" name="Title 1"/>
          <p:cNvSpPr txBox="1"/>
          <p:nvPr/>
        </p:nvSpPr>
        <p:spPr>
          <a:xfrm>
            <a:off x="1143691" y="266995"/>
            <a:ext cx="459988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5.7.3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将数据转换为字符串型数据</a:t>
            </a:r>
          </a:p>
        </p:txBody>
      </p:sp>
    </p:spTree>
    <p:extLst>
      <p:ext uri="{BB962C8B-B14F-4D97-AF65-F5344CB8AC3E}">
        <p14:creationId xmlns:p14="http://schemas.microsoft.com/office/powerpoint/2010/main" val="307482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" name="组合 22"/>
          <p:cNvGrpSpPr/>
          <p:nvPr/>
        </p:nvGrpSpPr>
        <p:grpSpPr>
          <a:xfrm>
            <a:off x="4899447" y="1985403"/>
            <a:ext cx="6092303" cy="2308487"/>
            <a:chOff x="4899446" y="1985402"/>
            <a:chExt cx="6740375" cy="3417567"/>
          </a:xfrm>
        </p:grpSpPr>
        <p:sp>
          <p:nvSpPr>
            <p:cNvPr id="24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560850" y="323998"/>
              <a:ext cx="3417567" cy="6740375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25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53599" y="2233126"/>
              <a:ext cx="5832067" cy="29221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location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用于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操作浏览器的地址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，通过</a:t>
              </a:r>
              <a:r>
                <a:rPr lang="en-US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location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对象可以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获取当前窗口的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URL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r>
                <a:rPr lang="en-US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location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对象既是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window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的属性又是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document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的属性。</a:t>
              </a:r>
            </a:p>
          </p:txBody>
        </p:sp>
      </p:grpSp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5.2.1	location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996476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1143691" y="266995"/>
            <a:ext cx="4599884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5.7.3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将数据转换为字符串型数据</a:t>
            </a:r>
          </a:p>
        </p:txBody>
      </p:sp>
      <p:sp>
        <p:nvSpPr>
          <p:cNvPr id="8" name="矩形 7"/>
          <p:cNvSpPr/>
          <p:nvPr/>
        </p:nvSpPr>
        <p:spPr>
          <a:xfrm>
            <a:off x="694606" y="1529146"/>
            <a:ext cx="58426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9240" algn="just"/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下面通过代码演示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将数据转换为字符串型数据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558702" y="2349674"/>
            <a:ext cx="9016089" cy="2400657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 num01 = 23;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 num02 = 46;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console.log(String(num01));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23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console.log(num01.toString());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23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console.log(num02.toString(2));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101110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42135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4899447" y="1985403"/>
            <a:ext cx="6164311" cy="2524511"/>
            <a:chOff x="4899446" y="1985402"/>
            <a:chExt cx="6740375" cy="3417567"/>
          </a:xfrm>
        </p:grpSpPr>
        <p:sp>
          <p:nvSpPr>
            <p:cNvPr id="9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560850" y="323998"/>
              <a:ext cx="3417567" cy="6740375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10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04911" y="2381726"/>
              <a:ext cx="6098698" cy="26249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在进行数学计算时，需要确保参与运算的数据是数字型</a:t>
              </a:r>
              <a:r>
                <a:rPr lang="zh-CN" altLang="en-US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，否则会产生错误的计算结果。因此，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需要在运算前检测数据的类型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。在</a:t>
              </a:r>
              <a:r>
                <a:rPr lang="en-US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JavaScript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中，可以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</a:t>
              </a:r>
              <a:r>
                <a:rPr lang="en-US" altLang="zh-CN" sz="2000" dirty="0" err="1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typeof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运算符进行数据类型的检测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</p:txBody>
        </p:sp>
      </p:grpSp>
      <p:sp>
        <p:nvSpPr>
          <p:cNvPr id="12" name="Title 1"/>
          <p:cNvSpPr txBox="1"/>
          <p:nvPr/>
        </p:nvSpPr>
        <p:spPr>
          <a:xfrm>
            <a:off x="1143690" y="266995"/>
            <a:ext cx="371024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5.7.4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数据类型检测运算符</a:t>
            </a:r>
          </a:p>
        </p:txBody>
      </p:sp>
    </p:spTree>
    <p:extLst>
      <p:ext uri="{BB962C8B-B14F-4D97-AF65-F5344CB8AC3E}">
        <p14:creationId xmlns:p14="http://schemas.microsoft.com/office/powerpoint/2010/main" val="96103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1126961" y="1260021"/>
            <a:ext cx="691276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typeof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运算符以字符串形式返回检测结果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，语法格式如下。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903500" y="2205658"/>
            <a:ext cx="8711262" cy="188461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第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种语法格式</a:t>
            </a: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typeof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需要进行数据类型检测的数据</a:t>
            </a: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第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种语法格式</a:t>
            </a: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typeof(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需要进行数据类型检测的数据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7" name="Title 1"/>
          <p:cNvSpPr txBox="1"/>
          <p:nvPr/>
        </p:nvSpPr>
        <p:spPr>
          <a:xfrm>
            <a:off x="1143690" y="266995"/>
            <a:ext cx="371024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5.7.4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数据类型检测运算符</a:t>
            </a:r>
          </a:p>
        </p:txBody>
      </p:sp>
      <p:sp>
        <p:nvSpPr>
          <p:cNvPr id="4" name="矩形 3"/>
          <p:cNvSpPr/>
          <p:nvPr/>
        </p:nvSpPr>
        <p:spPr>
          <a:xfrm>
            <a:off x="1157116" y="4481915"/>
            <a:ext cx="9906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在上述语法格式中，第</a:t>
            </a:r>
            <a:r>
              <a:rPr lang="en-US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种语法格式只能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检测单个操作数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；第</a:t>
            </a:r>
            <a:r>
              <a:rPr lang="en-US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种语法格式可以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对表达式进行检测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999406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982638" y="1452036"/>
            <a:ext cx="8208912" cy="499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下面通过代码演示如何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使用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typeof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运算符检测数据类型</a:t>
            </a:r>
            <a:r>
              <a:rPr lang="zh-CN" altLang="zh-CN" sz="2000" dirty="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702718" y="2421682"/>
            <a:ext cx="8961702" cy="2400657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console.log(typeof 23);	            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number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console.log(typeof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水果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');           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string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console.log(typeof false);	            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boolean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console.log(typeof null);	            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object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console.log(typeof undefined);   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undefined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7" name="Title 1"/>
          <p:cNvSpPr txBox="1"/>
          <p:nvPr/>
        </p:nvSpPr>
        <p:spPr>
          <a:xfrm>
            <a:off x="1143690" y="266995"/>
            <a:ext cx="371024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5.7.4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数据类型检测运算符</a:t>
            </a:r>
          </a:p>
        </p:txBody>
      </p:sp>
    </p:spTree>
    <p:extLst>
      <p:ext uri="{BB962C8B-B14F-4D97-AF65-F5344CB8AC3E}">
        <p14:creationId xmlns:p14="http://schemas.microsoft.com/office/powerpoint/2010/main" val="421129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B048A0-D627-1CC6-08A3-F81D2DEB2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9464CF52-BE10-CBF4-880E-3C24643B80D1}"/>
              </a:ext>
            </a:extLst>
          </p:cNvPr>
          <p:cNvSpPr txBox="1"/>
          <p:nvPr/>
        </p:nvSpPr>
        <p:spPr>
          <a:xfrm>
            <a:off x="3970118" y="3014256"/>
            <a:ext cx="6733001" cy="830997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zh-CN" altLang="en-US" sz="4800" b="1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流程</a:t>
            </a:r>
            <a:r>
              <a:rPr lang="zh-CN" altLang="en-US" sz="4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控制</a:t>
            </a:r>
          </a:p>
        </p:txBody>
      </p:sp>
      <p:sp>
        <p:nvSpPr>
          <p:cNvPr id="2" name="TextBox 48">
            <a:extLst>
              <a:ext uri="{FF2B5EF4-FFF2-40B4-BE49-F238E27FC236}">
                <a16:creationId xmlns:a16="http://schemas.microsoft.com/office/drawing/2014/main" id="{D79B180E-D8AB-5114-13CA-BF8C3AEB5826}"/>
              </a:ext>
            </a:extLst>
          </p:cNvPr>
          <p:cNvSpPr txBox="1"/>
          <p:nvPr/>
        </p:nvSpPr>
        <p:spPr>
          <a:xfrm>
            <a:off x="1626870" y="2809240"/>
            <a:ext cx="1734820" cy="1106805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en-US" altLang="zh-CN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</a:t>
            </a:r>
            <a:endParaRPr lang="en-US" altLang="en-GB" sz="6600" b="1" dirty="0">
              <a:solidFill>
                <a:srgbClr val="FAFAF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3526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784712" y="2068164"/>
            <a:ext cx="6423062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在循环结构中，由</a:t>
            </a:r>
            <a:r>
              <a:rPr lang="zh-CN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循环体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zh-CN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循环的终止条件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组成的语句称为</a:t>
            </a:r>
            <a:r>
              <a:rPr lang="zh-CN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循环语句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一组被重复运行的语句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称为</a:t>
            </a:r>
            <a:r>
              <a:rPr lang="zh-CN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循环体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循环结束的条件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称为</a:t>
            </a:r>
            <a:r>
              <a:rPr lang="zh-CN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终止条件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。循环体能否重复运行，取决于循环的终止条件。在</a:t>
            </a:r>
            <a:r>
              <a:rPr lang="en-US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中，提供了</a:t>
            </a:r>
            <a:r>
              <a:rPr lang="en-US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种循环语句，分别是</a:t>
            </a:r>
            <a:r>
              <a:rPr lang="en-US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for</a:t>
            </a:r>
            <a:r>
              <a:rPr lang="zh-CN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语句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while</a:t>
            </a:r>
            <a:r>
              <a:rPr lang="zh-CN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语句</a:t>
            </a:r>
            <a:r>
              <a:rPr lang="zh-CN" altLang="zh-CN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do…while</a:t>
            </a:r>
            <a:r>
              <a:rPr lang="zh-CN" altLang="zh-CN" sz="2000">
                <a:solidFill>
                  <a:srgbClr val="1369B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语句</a:t>
            </a:r>
            <a:r>
              <a:rPr lang="zh-CN" altLang="en-US" sz="2000">
                <a:solidFill>
                  <a:srgbClr val="595959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zh-CN" altLang="zh-CN" sz="2000">
              <a:solidFill>
                <a:srgbClr val="595959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Shape 2015"/>
          <p:cNvSpPr/>
          <p:nvPr/>
        </p:nvSpPr>
        <p:spPr>
          <a:xfrm>
            <a:off x="4655046" y="1845618"/>
            <a:ext cx="6722982" cy="2880320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096" y="1607165"/>
            <a:ext cx="3715858" cy="4006159"/>
          </a:xfrm>
          <a:prstGeom prst="rect">
            <a:avLst/>
          </a:prstGeom>
        </p:spPr>
      </p:pic>
      <p:sp>
        <p:nvSpPr>
          <p:cNvPr id="8" name="Title 1"/>
          <p:cNvSpPr txBox="1"/>
          <p:nvPr/>
        </p:nvSpPr>
        <p:spPr>
          <a:xfrm>
            <a:off x="1143690" y="266995"/>
            <a:ext cx="5959628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循环结构</a:t>
            </a:r>
          </a:p>
        </p:txBody>
      </p:sp>
    </p:spTree>
    <p:extLst>
      <p:ext uri="{BB962C8B-B14F-4D97-AF65-F5344CB8AC3E}">
        <p14:creationId xmlns:p14="http://schemas.microsoft.com/office/powerpoint/2010/main" val="1332873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14701" y="1827723"/>
            <a:ext cx="836476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在程序开发中，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语句通常用于循环次数已知的情况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，其语法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格式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如下。</a:t>
            </a:r>
          </a:p>
        </p:txBody>
      </p:sp>
      <p:sp>
        <p:nvSpPr>
          <p:cNvPr id="6" name="矩形 5"/>
          <p:cNvSpPr/>
          <p:nvPr/>
        </p:nvSpPr>
        <p:spPr>
          <a:xfrm>
            <a:off x="1143690" y="1115504"/>
            <a:ext cx="1567140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</a:p>
        </p:txBody>
      </p:sp>
      <p:sp>
        <p:nvSpPr>
          <p:cNvPr id="7" name="Title 1"/>
          <p:cNvSpPr txBox="1"/>
          <p:nvPr/>
        </p:nvSpPr>
        <p:spPr>
          <a:xfrm>
            <a:off x="1143690" y="266995"/>
            <a:ext cx="5959628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循环结构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2722725" y="2572039"/>
            <a:ext cx="7264290" cy="147732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for (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初始化变量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;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条件表达式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;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操作表达式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 {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循环体</a:t>
            </a: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}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14701" y="4288947"/>
            <a:ext cx="1038110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初始化变量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：初始化一个用于作为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计数器的变量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，通常使用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声明一个变量并赋初始值。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条件表达式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：决定循环是否继续，即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循环的终止条件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操作表达式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：通常用于对计数器变量进行更新，是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每次循环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最后运行的代码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28474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2638" y="990218"/>
            <a:ext cx="381642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语句的运行流程</a:t>
            </a: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如下图所示。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itle 1"/>
          <p:cNvSpPr txBox="1"/>
          <p:nvPr/>
        </p:nvSpPr>
        <p:spPr>
          <a:xfrm>
            <a:off x="1143690" y="266995"/>
            <a:ext cx="5959628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循环结构</a:t>
            </a: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4093253" y="1544216"/>
          <a:ext cx="2880320" cy="49639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86192" imgH="3934010" progId="Visio.Drawing.15">
                  <p:embed/>
                </p:oleObj>
              </mc:Choice>
              <mc:Fallback>
                <p:oleObj name="Visio" r:id="rId3" imgW="2286192" imgH="3934010" progId="Visio.Drawing.15">
                  <p:embed/>
                  <p:pic>
                    <p:nvPicPr>
                      <p:cNvPr id="7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93253" y="1544216"/>
                        <a:ext cx="2880320" cy="496395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408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10630" y="1269554"/>
            <a:ext cx="1051316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演示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语句的使用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。使用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语句实现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在控制台中输出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1~100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的整数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，示例代码如下。</a:t>
            </a:r>
          </a:p>
        </p:txBody>
      </p:sp>
      <p:sp>
        <p:nvSpPr>
          <p:cNvPr id="6" name="Title 1"/>
          <p:cNvSpPr txBox="1"/>
          <p:nvPr/>
        </p:nvSpPr>
        <p:spPr>
          <a:xfrm>
            <a:off x="1143690" y="266995"/>
            <a:ext cx="5959628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循环结构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918742" y="2565698"/>
            <a:ext cx="8789048" cy="147732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for (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= 1; 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&lt;= 100; 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++) {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console.log(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);   	 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 2 3 4 5 6, …, 100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}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9737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4899447" y="1985403"/>
            <a:ext cx="6308327" cy="2020456"/>
            <a:chOff x="4899446" y="1985402"/>
            <a:chExt cx="6740375" cy="3417567"/>
          </a:xfrm>
        </p:grpSpPr>
        <p:sp>
          <p:nvSpPr>
            <p:cNvPr id="9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560850" y="323998"/>
              <a:ext cx="3417567" cy="6740375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10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01967" y="2034462"/>
              <a:ext cx="5776216" cy="32797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循环嵌套是指在一个循环语句中再定义一个循环语句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。在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for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语句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while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语句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do…while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语句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中都可以进行嵌套，并且它们之间可以互相嵌套。</a:t>
              </a:r>
            </a:p>
          </p:txBody>
        </p:sp>
      </p:grpSp>
      <p:sp>
        <p:nvSpPr>
          <p:cNvPr id="12" name="Title 1"/>
          <p:cNvSpPr txBox="1"/>
          <p:nvPr/>
        </p:nvSpPr>
        <p:spPr>
          <a:xfrm>
            <a:off x="1143690" y="266995"/>
            <a:ext cx="44474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5.8.2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循环嵌套</a:t>
            </a:r>
          </a:p>
        </p:txBody>
      </p:sp>
    </p:spTree>
    <p:extLst>
      <p:ext uri="{BB962C8B-B14F-4D97-AF65-F5344CB8AC3E}">
        <p14:creationId xmlns:p14="http://schemas.microsoft.com/office/powerpoint/2010/main" val="222360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9403" y="1053530"/>
            <a:ext cx="6552728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下面列举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location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对象常用的方法和属性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，如</a:t>
            </a: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下表所示。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2D9E032-3ACE-4053-B5BF-09A503F761E0}"/>
              </a:ext>
            </a:extLst>
          </p:cNvPr>
          <p:cNvGraphicFramePr>
            <a:graphicFrameLocks noGrp="1"/>
          </p:cNvGraphicFramePr>
          <p:nvPr/>
        </p:nvGraphicFramePr>
        <p:xfrm>
          <a:off x="1154729" y="1918750"/>
          <a:ext cx="9793088" cy="3743293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030957">
                  <a:extLst>
                    <a:ext uri="{9D8B030D-6E8A-4147-A177-3AD203B41FA5}">
                      <a16:colId xmlns:a16="http://schemas.microsoft.com/office/drawing/2014/main" val="1296770823"/>
                    </a:ext>
                  </a:extLst>
                </a:gridCol>
                <a:gridCol w="3068475">
                  <a:extLst>
                    <a:ext uri="{9D8B030D-6E8A-4147-A177-3AD203B41FA5}">
                      <a16:colId xmlns:a16="http://schemas.microsoft.com/office/drawing/2014/main" val="3909776539"/>
                    </a:ext>
                  </a:extLst>
                </a:gridCol>
                <a:gridCol w="5693656">
                  <a:extLst>
                    <a:ext uri="{9D8B030D-6E8A-4147-A177-3AD203B41FA5}">
                      <a16:colId xmlns:a16="http://schemas.microsoft.com/office/drawing/2014/main" val="1945888999"/>
                    </a:ext>
                  </a:extLst>
                </a:gridCol>
              </a:tblGrid>
              <a:tr h="673827"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分类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名称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sz="2000" b="1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说明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587">
                <a:tc rowSpan="3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方法</a:t>
                      </a:r>
                      <a:endParaRPr lang="zh-CN" sz="20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assign(url)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触发窗口加载并显示指定</a:t>
                      </a: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的内容</a:t>
                      </a: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778534"/>
                  </a:ext>
                </a:extLst>
              </a:tr>
              <a:tr h="496896">
                <a:tc vMerge="1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endParaRPr lang="zh-CN" sz="18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replace(url)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使用给定的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替换当前的资源</a:t>
                      </a: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245817"/>
                  </a:ext>
                </a:extLst>
              </a:tr>
              <a:tr h="496896">
                <a:tc vMerge="1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endParaRPr lang="zh-CN" sz="18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reload([forcedReload])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刷新当前页面</a:t>
                      </a: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076697"/>
                  </a:ext>
                </a:extLst>
              </a:tr>
              <a:tr h="1040268">
                <a:tc rowSpan="2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属性</a:t>
                      </a:r>
                      <a:endParaRPr lang="zh-CN" sz="20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search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获取或设置当前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的查询字符串（又称为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参数），即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中“</a:t>
                      </a:r>
                      <a:r>
                        <a:rPr lang="en-US" alt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?</a:t>
                      </a: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”之后的内容</a:t>
                      </a: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3386041"/>
                  </a:ext>
                </a:extLst>
              </a:tr>
              <a:tr h="547819">
                <a:tc vMerge="1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endParaRPr lang="zh-CN" sz="18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hash</a:t>
                      </a:r>
                      <a:endParaRPr lang="zh-CN" sz="20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获取当前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的锚点部分（从“</a:t>
                      </a:r>
                      <a:r>
                        <a:rPr lang="en-US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#</a:t>
                      </a:r>
                      <a:r>
                        <a:rPr lang="zh-CN" sz="2000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”开始的部分）</a:t>
                      </a: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5712925"/>
                  </a:ext>
                </a:extLst>
              </a:tr>
            </a:tbl>
          </a:graphicData>
        </a:graphic>
      </p:graphicFrame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5.2.1	location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880267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54646" y="1354670"/>
            <a:ext cx="799288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下面以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语句循环嵌套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为例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进行演示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，语法格式如下。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918741" y="2265256"/>
            <a:ext cx="8890263" cy="188461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for (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初始化变量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;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条件表达式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;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操作表达式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 {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for (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初始化变量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;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条件表达式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;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操作表达式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 {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}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}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6" name="Title 1"/>
          <p:cNvSpPr txBox="1"/>
          <p:nvPr/>
        </p:nvSpPr>
        <p:spPr>
          <a:xfrm>
            <a:off x="1143690" y="266995"/>
            <a:ext cx="44474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5.8.2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循环嵌套</a:t>
            </a:r>
          </a:p>
        </p:txBody>
      </p:sp>
      <p:sp>
        <p:nvSpPr>
          <p:cNvPr id="3" name="矩形 2"/>
          <p:cNvSpPr/>
          <p:nvPr/>
        </p:nvSpPr>
        <p:spPr>
          <a:xfrm>
            <a:off x="1143690" y="4581922"/>
            <a:ext cx="992006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上述语法格式中，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内层循环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外层循环的循环体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中，内层循环的运行顺序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遵循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语句的运行顺序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，且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外层循环每运行一次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，内层循环运行全部次数。</a:t>
            </a:r>
          </a:p>
        </p:txBody>
      </p:sp>
    </p:spTree>
    <p:extLst>
      <p:ext uri="{BB962C8B-B14F-4D97-AF65-F5344CB8AC3E}">
        <p14:creationId xmlns:p14="http://schemas.microsoft.com/office/powerpoint/2010/main" val="39293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09410" y="2096482"/>
            <a:ext cx="1024238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循环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嵌套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生成九九乘法表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是非常典型的案例。如果想要生成九九乘法表，则可以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在外层循环使用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语句控制行数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共循环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内层循环使用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语句控制每行的乘法公式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，每一行的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公式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数和行数一致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43690" y="1250003"/>
            <a:ext cx="2287220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生成九九乘法表</a:t>
            </a:r>
          </a:p>
        </p:txBody>
      </p:sp>
      <p:sp>
        <p:nvSpPr>
          <p:cNvPr id="6" name="Title 1"/>
          <p:cNvSpPr txBox="1"/>
          <p:nvPr/>
        </p:nvSpPr>
        <p:spPr>
          <a:xfrm>
            <a:off x="1143690" y="266995"/>
            <a:ext cx="44474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5.8.2	【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案例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】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循环嵌套</a:t>
            </a:r>
          </a:p>
        </p:txBody>
      </p:sp>
    </p:spTree>
    <p:extLst>
      <p:ext uri="{BB962C8B-B14F-4D97-AF65-F5344CB8AC3E}">
        <p14:creationId xmlns:p14="http://schemas.microsoft.com/office/powerpoint/2010/main" val="187833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/>
          <p:nvPr/>
        </p:nvSpPr>
        <p:spPr>
          <a:xfrm>
            <a:off x="1143690" y="266995"/>
            <a:ext cx="495151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5.8.2	【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案例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】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循环嵌套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(lab 5.1)</a:t>
            </a: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758" y="1629594"/>
            <a:ext cx="7632848" cy="379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7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4899447" y="1985403"/>
            <a:ext cx="6380335" cy="2638254"/>
            <a:chOff x="4899446" y="1985402"/>
            <a:chExt cx="6740375" cy="3417567"/>
          </a:xfrm>
        </p:grpSpPr>
        <p:sp>
          <p:nvSpPr>
            <p:cNvPr id="9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560850" y="323998"/>
              <a:ext cx="3417567" cy="6740375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10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01967" y="2196342"/>
              <a:ext cx="5781425" cy="3109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循环语句运行后，会根据设置好的循环终止条件停止运行。在循环运行过程中，如果需要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跳出本次循环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或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跳出整个循环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，就需要用到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跳转语句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。在</a:t>
              </a:r>
              <a:r>
                <a:rPr lang="en-US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JavaScript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中常用的跳转语句有</a:t>
              </a:r>
              <a:r>
                <a:rPr lang="en-US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continue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语句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break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语句</a:t>
              </a:r>
              <a:r>
                <a:rPr lang="zh-CN" altLang="en-US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itle 1"/>
          <p:cNvSpPr txBox="1"/>
          <p:nvPr/>
        </p:nvSpPr>
        <p:spPr>
          <a:xfrm>
            <a:off x="1143690" y="266995"/>
            <a:ext cx="44474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5.8.3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跳转语句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(lab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5.2)</a:t>
            </a: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524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43078" y="2250265"/>
            <a:ext cx="62646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continue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可以在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语句、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while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语句和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do…while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语句的循环体中使用，用于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立即跳出本次循环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跳过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continue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语句后面的代码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，继续下一次循环。</a:t>
            </a:r>
            <a:endParaRPr lang="en-US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43690" y="1115504"/>
            <a:ext cx="2287220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continue</a:t>
            </a:r>
            <a:r>
              <a:rPr lang="zh-CN" altLang="en-US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itle 1"/>
          <p:cNvSpPr txBox="1"/>
          <p:nvPr/>
        </p:nvSpPr>
        <p:spPr>
          <a:xfrm>
            <a:off x="1143690" y="266995"/>
            <a:ext cx="44474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5.8.3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跳转语句</a:t>
            </a:r>
          </a:p>
        </p:txBody>
      </p:sp>
      <p:sp>
        <p:nvSpPr>
          <p:cNvPr id="17" name="Shape 2015"/>
          <p:cNvSpPr/>
          <p:nvPr/>
        </p:nvSpPr>
        <p:spPr>
          <a:xfrm>
            <a:off x="4655046" y="2061642"/>
            <a:ext cx="6722982" cy="1872208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96" y="1607165"/>
            <a:ext cx="3715858" cy="400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1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2638" y="1379951"/>
            <a:ext cx="1044116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例如，小智在吃桃子，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一共有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个桃子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，吃到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桃子时，小智发现里面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有虫子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，就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扔掉第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个桃子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继续吃剩下的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个桃子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。下面通过代码演示小智扔掉第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个桃子，继续吃剩下的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个桃子的过程。</a:t>
            </a:r>
          </a:p>
        </p:txBody>
      </p:sp>
      <p:sp>
        <p:nvSpPr>
          <p:cNvPr id="16" name="Title 1"/>
          <p:cNvSpPr txBox="1"/>
          <p:nvPr/>
        </p:nvSpPr>
        <p:spPr>
          <a:xfrm>
            <a:off x="1143690" y="266995"/>
            <a:ext cx="44474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5.8.3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跳转语句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721264" y="3069754"/>
            <a:ext cx="8963907" cy="280794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for (var i = 1; i &lt;= 6; i++) {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 if (i == 2) {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  continue;                          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跳出本次循环，直接跳到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i++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 }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 console.log(`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小智吃完了第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${i}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个桃子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`);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}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24978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/>
          <p:nvPr/>
        </p:nvSpPr>
        <p:spPr>
          <a:xfrm>
            <a:off x="1143690" y="266995"/>
            <a:ext cx="44474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5.8.3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跳转语句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806" y="1629594"/>
            <a:ext cx="6518243" cy="374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76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799062" y="2273890"/>
            <a:ext cx="64349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当在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while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do…while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中使用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break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时，表示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立即跳出整个循环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，也就是将循环结束。</a:t>
            </a:r>
            <a:endParaRPr lang="en-US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43690" y="1115504"/>
            <a:ext cx="2287220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break</a:t>
            </a:r>
            <a:r>
              <a:rPr lang="zh-CN" altLang="en-US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itle 1"/>
          <p:cNvSpPr txBox="1"/>
          <p:nvPr/>
        </p:nvSpPr>
        <p:spPr>
          <a:xfrm>
            <a:off x="1143690" y="266995"/>
            <a:ext cx="44474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5.8.3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跳转语句</a:t>
            </a:r>
          </a:p>
        </p:txBody>
      </p:sp>
      <p:sp>
        <p:nvSpPr>
          <p:cNvPr id="17" name="Shape 2015"/>
          <p:cNvSpPr/>
          <p:nvPr/>
        </p:nvSpPr>
        <p:spPr>
          <a:xfrm>
            <a:off x="4655046" y="1989634"/>
            <a:ext cx="6722982" cy="1512168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96" y="1607165"/>
            <a:ext cx="3715858" cy="400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21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10630" y="1271939"/>
            <a:ext cx="105851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例如，小智在吃桃子，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一共有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个桃子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，吃到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桃子时，小智发现里面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有虫子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，于是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扔掉了有虫子的桃子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并且不再吃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剩下的桃子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。下面通过代码演示小智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吃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桃子的过程。</a:t>
            </a:r>
          </a:p>
        </p:txBody>
      </p:sp>
      <p:sp>
        <p:nvSpPr>
          <p:cNvPr id="16" name="Title 1"/>
          <p:cNvSpPr txBox="1"/>
          <p:nvPr/>
        </p:nvSpPr>
        <p:spPr>
          <a:xfrm>
            <a:off x="1143690" y="266995"/>
            <a:ext cx="44474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5.8.3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跳转语句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990750" y="2757902"/>
            <a:ext cx="8819890" cy="280794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for (var i = 1; i &lt;= 6; i++) {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if (i == 4) {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  break;                         	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跳出整个循环</a:t>
            </a: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}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 console.log(`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小智吃完了第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${i}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个桃子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`);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}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4756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/>
          <p:nvPr/>
        </p:nvSpPr>
        <p:spPr>
          <a:xfrm>
            <a:off x="1143690" y="266995"/>
            <a:ext cx="444745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5.8.3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跳转语句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774" y="1701602"/>
            <a:ext cx="7134522" cy="336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83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8742" y="1471115"/>
            <a:ext cx="2016224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&gt;&gt;</a:t>
            </a: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续上一页表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2D9E032-3ACE-4053-B5BF-09A503F761E0}"/>
              </a:ext>
            </a:extLst>
          </p:cNvPr>
          <p:cNvGraphicFramePr>
            <a:graphicFrameLocks noGrp="1"/>
          </p:cNvGraphicFramePr>
          <p:nvPr/>
        </p:nvGraphicFramePr>
        <p:xfrm>
          <a:off x="2062759" y="2133651"/>
          <a:ext cx="8064895" cy="3024336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936103">
                  <a:extLst>
                    <a:ext uri="{9D8B030D-6E8A-4147-A177-3AD203B41FA5}">
                      <a16:colId xmlns:a16="http://schemas.microsoft.com/office/drawing/2014/main" val="1296770823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val="3909776539"/>
                    </a:ext>
                  </a:extLst>
                </a:gridCol>
                <a:gridCol w="4536504">
                  <a:extLst>
                    <a:ext uri="{9D8B030D-6E8A-4147-A177-3AD203B41FA5}">
                      <a16:colId xmlns:a16="http://schemas.microsoft.com/office/drawing/2014/main" val="1945888999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分类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b="1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名称</a:t>
                      </a:r>
                      <a:endParaRPr lang="zh-CN" sz="2000" b="1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sz="2000" b="1" kern="1200" dirty="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说明</a:t>
                      </a: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48">
                <a:tc rowSpan="6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r>
                        <a:rPr lang="zh-CN" alt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属性</a:t>
                      </a:r>
                      <a:endParaRPr lang="zh-CN" sz="20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host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获取当前</a:t>
                      </a: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的主机名和端口</a:t>
                      </a: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778534"/>
                  </a:ext>
                </a:extLst>
              </a:tr>
              <a:tr h="432048">
                <a:tc vMerge="1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endParaRPr lang="zh-CN" sz="18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hostname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获取当前</a:t>
                      </a: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的主机名</a:t>
                      </a: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245817"/>
                  </a:ext>
                </a:extLst>
              </a:tr>
              <a:tr h="432048">
                <a:tc vMerge="1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endParaRPr lang="zh-CN" sz="18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href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获取当前</a:t>
                      </a: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076697"/>
                  </a:ext>
                </a:extLst>
              </a:tr>
              <a:tr h="432048">
                <a:tc vMerge="1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endParaRPr lang="zh-CN" sz="18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pathname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获取当前</a:t>
                      </a: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中的路径名</a:t>
                      </a: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3386041"/>
                  </a:ext>
                </a:extLst>
              </a:tr>
              <a:tr h="432048">
                <a:tc vMerge="1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endParaRPr lang="zh-CN" sz="18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port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获取当前</a:t>
                      </a: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中的端口号</a:t>
                      </a: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5712925"/>
                  </a:ext>
                </a:extLst>
              </a:tr>
              <a:tr h="432048">
                <a:tc vMerge="1">
                  <a:txBody>
                    <a:bodyPr/>
                    <a:lstStyle/>
                    <a:p>
                      <a:pPr indent="127000" algn="ctr">
                        <a:spcAft>
                          <a:spcPts val="0"/>
                        </a:spcAft>
                      </a:pPr>
                      <a:endParaRPr lang="zh-CN" sz="1800" kern="1200" dirty="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protocol</a:t>
                      </a:r>
                      <a:endParaRPr lang="zh-CN" sz="2000" kern="1200">
                        <a:solidFill>
                          <a:srgbClr val="595959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获取当前</a:t>
                      </a:r>
                      <a:r>
                        <a:rPr lang="en-US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URL</a:t>
                      </a:r>
                      <a:r>
                        <a:rPr lang="zh-CN" sz="2000" kern="1200">
                          <a:solidFill>
                            <a:srgbClr val="595959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中的协议</a:t>
                      </a:r>
                    </a:p>
                  </a:txBody>
                  <a:tcPr marL="68580" marR="68580" marT="0" marB="0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35186"/>
                  </a:ext>
                </a:extLst>
              </a:tr>
            </a:tbl>
          </a:graphicData>
        </a:graphic>
      </p:graphicFrame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5.2.1	location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186124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3970118" y="3014256"/>
            <a:ext cx="6733001" cy="830997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4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</a:t>
            </a:r>
            <a:endParaRPr lang="zh-CN" altLang="en-US" sz="4800" b="1" dirty="0">
              <a:solidFill>
                <a:srgbClr val="1369B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1626870" y="2809240"/>
            <a:ext cx="1734820" cy="1106805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en-US" altLang="en-GB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</a:t>
            </a:r>
            <a:r>
              <a:rPr lang="en-US" altLang="zh-CN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9</a:t>
            </a:r>
            <a:endParaRPr lang="en-US" altLang="en-GB" sz="6600" b="1" dirty="0">
              <a:solidFill>
                <a:srgbClr val="FAFAF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8986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2638" y="1414461"/>
            <a:ext cx="10297143" cy="99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利用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字面量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创建对象就是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指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用大括号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“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{}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标注对象成员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，每个对象成员通过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键值对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的形式保存，即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“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key:value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的形式。对象字面量的语法格式如下。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809598" y="2964981"/>
            <a:ext cx="8433600" cy="499624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{key1: value1, key2: value2, …}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96628" y="3968689"/>
            <a:ext cx="1028315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上述语法格式中，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key1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和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key2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表示对象成员的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名称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，即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属性名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或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方法名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；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value1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和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value2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表示对象成员的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值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，即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属性名对应的值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或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方法名对应的值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。多个对象成员之间使用逗号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“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,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隔开。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5.9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利用字面量创建对象</a:t>
            </a:r>
          </a:p>
        </p:txBody>
      </p:sp>
    </p:spTree>
    <p:extLst>
      <p:ext uri="{BB962C8B-B14F-4D97-AF65-F5344CB8AC3E}">
        <p14:creationId xmlns:p14="http://schemas.microsoft.com/office/powerpoint/2010/main" val="162521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组合 2"/>
          <p:cNvGrpSpPr/>
          <p:nvPr/>
        </p:nvGrpSpPr>
        <p:grpSpPr>
          <a:xfrm>
            <a:off x="4899447" y="1985403"/>
            <a:ext cx="6236319" cy="1876439"/>
            <a:chOff x="4899446" y="1985402"/>
            <a:chExt cx="6740375" cy="3417567"/>
          </a:xfrm>
        </p:grpSpPr>
        <p:sp>
          <p:nvSpPr>
            <p:cNvPr id="9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560850" y="323998"/>
              <a:ext cx="3417567" cy="6740375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10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7916" y="2648850"/>
              <a:ext cx="5917531" cy="1849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需要说明的是，当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对象中没有成员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时，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键值对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可以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省略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，此时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“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{}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”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表示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空对象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</p:txBody>
        </p:sp>
      </p:grpSp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5.9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利用字面量创建对象</a:t>
            </a:r>
          </a:p>
        </p:txBody>
      </p:sp>
    </p:spTree>
    <p:extLst>
      <p:ext uri="{BB962C8B-B14F-4D97-AF65-F5344CB8AC3E}">
        <p14:creationId xmlns:p14="http://schemas.microsoft.com/office/powerpoint/2010/main" val="392454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0710" y="919471"/>
            <a:ext cx="7056784" cy="538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下面通过代码演示如何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利用字面量创建对象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861111" y="1604467"/>
            <a:ext cx="8433600" cy="4893647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&lt;script&gt;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// </a:t>
            </a:r>
            <a:r>
              <a:rPr lang="zh-CN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创建一个空对象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obj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= {};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// </a:t>
            </a:r>
            <a:r>
              <a:rPr lang="zh-CN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创建一个学生对象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student = {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 name: '</a:t>
            </a:r>
            <a:r>
              <a:rPr lang="zh-CN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小智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		// name</a:t>
            </a:r>
            <a:r>
              <a:rPr lang="zh-CN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属性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 sex: '</a:t>
            </a:r>
            <a:r>
              <a:rPr lang="zh-CN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男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		// sex</a:t>
            </a:r>
            <a:r>
              <a:rPr lang="zh-CN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属性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 age: '20',		// age</a:t>
            </a:r>
            <a:r>
              <a:rPr lang="zh-CN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属性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sayHello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: function () {	//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sayHello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</a:t>
            </a:r>
            <a:r>
              <a:rPr lang="zh-CN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</a:t>
            </a: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   console.log('Hello');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  }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};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&lt;/script&gt;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5.9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利用字面量创建对象</a:t>
            </a:r>
          </a:p>
        </p:txBody>
      </p:sp>
    </p:spTree>
    <p:extLst>
      <p:ext uri="{BB962C8B-B14F-4D97-AF65-F5344CB8AC3E}">
        <p14:creationId xmlns:p14="http://schemas.microsoft.com/office/powerpoint/2010/main" val="2978663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43691" y="1339138"/>
            <a:ext cx="1013609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当创建对象后，如果想要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访问对象的成员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，可以使用两种方式，第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种方式是使用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“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.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，第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种方式是使用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“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[]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，示例代码如下。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486694" y="2637706"/>
            <a:ext cx="9505056" cy="2862322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第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种方式：使用“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.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”访问对象的成员</a:t>
            </a: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console.log(student.name);      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输出对象的属性，输出结果为：小智</a:t>
            </a:r>
          </a:p>
          <a:p>
            <a:pPr lvl="1">
              <a:lnSpc>
                <a:spcPct val="150000"/>
              </a:lnSpc>
            </a:pP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student.sayHello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();	         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调用对象的方法，输出结果为：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Hello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第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种方式：使用“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[]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”访问对象的成员</a:t>
            </a: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console.log(student['sex']);      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输出对象的属性，输出结果为：男</a:t>
            </a: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student['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sayHello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']();	        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调用对象的方法，输出结果为：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Hello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5.9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利用字面量创建对象</a:t>
            </a:r>
          </a:p>
        </p:txBody>
      </p:sp>
    </p:spTree>
    <p:extLst>
      <p:ext uri="{BB962C8B-B14F-4D97-AF65-F5344CB8AC3E}">
        <p14:creationId xmlns:p14="http://schemas.microsoft.com/office/powerpoint/2010/main" val="41046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3970118" y="3014256"/>
            <a:ext cx="6733001" cy="830997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pPr>
              <a:buClrTx/>
              <a:buSzTx/>
              <a:buFontTx/>
            </a:pPr>
            <a:r>
              <a:rPr lang="zh-CN" altLang="en-US" sz="4800" b="1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数组</a:t>
            </a:r>
          </a:p>
        </p:txBody>
      </p:sp>
      <p:sp>
        <p:nvSpPr>
          <p:cNvPr id="2" name="TextBox 48"/>
          <p:cNvSpPr txBox="1"/>
          <p:nvPr/>
        </p:nvSpPr>
        <p:spPr>
          <a:xfrm>
            <a:off x="1270670" y="2809240"/>
            <a:ext cx="2091020" cy="1107996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en-US" altLang="zh-CN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</a:t>
            </a:r>
            <a:r>
              <a:rPr lang="en-US" altLang="en-GB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.1</a:t>
            </a:r>
            <a:r>
              <a:rPr lang="en-US" altLang="zh-CN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</a:t>
            </a:r>
            <a:endParaRPr lang="en-US" altLang="en-GB" sz="6600" b="1" dirty="0">
              <a:solidFill>
                <a:srgbClr val="FAFAF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1148940" y="2052889"/>
            <a:ext cx="696773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由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一个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或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多个元素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组成，数组中的每个元素由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索引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值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构成，其中，索引也称为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下标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数字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表示，默认情况下从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0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开始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依次递增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，用于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标识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元素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；值为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元素的内容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，可以是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任意类型的数据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，例如，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数字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、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字符串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、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等。</a:t>
            </a:r>
          </a:p>
        </p:txBody>
      </p:sp>
      <p:pic>
        <p:nvPicPr>
          <p:cNvPr id="7" name="Picture 2" descr="C:\Users\admin\Desktop\QQ截图20201109163646.png">
            <a:extLst>
              <a:ext uri="{FF2B5EF4-FFF2-40B4-BE49-F238E27FC236}">
                <a16:creationId xmlns:a16="http://schemas.microsoft.com/office/drawing/2014/main" id="{65FF40EC-B1D1-D144-84F0-26C0514AFB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16"/>
          <a:stretch/>
        </p:blipFill>
        <p:spPr bwMode="auto">
          <a:xfrm flipH="1">
            <a:off x="8410575" y="2103928"/>
            <a:ext cx="2946548" cy="3486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hape 2015"/>
          <p:cNvSpPr/>
          <p:nvPr/>
        </p:nvSpPr>
        <p:spPr>
          <a:xfrm>
            <a:off x="1016000" y="1750881"/>
            <a:ext cx="7233620" cy="2543009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5.10.1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初识数组</a:t>
            </a:r>
          </a:p>
        </p:txBody>
      </p:sp>
    </p:spTree>
    <p:extLst>
      <p:ext uri="{BB962C8B-B14F-4D97-AF65-F5344CB8AC3E}">
        <p14:creationId xmlns:p14="http://schemas.microsoft.com/office/powerpoint/2010/main" val="1799750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0AC76212-EC23-4F95-A3FA-72E85045A7CA}"/>
              </a:ext>
            </a:extLst>
          </p:cNvPr>
          <p:cNvSpPr txBox="1"/>
          <p:nvPr/>
        </p:nvSpPr>
        <p:spPr>
          <a:xfrm>
            <a:off x="982638" y="1449590"/>
            <a:ext cx="95770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假设某个数组包含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5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个数字型的元素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，这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5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个元素的值分别是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55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、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65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、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75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、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85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、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95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，该数组中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索引和值的关系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如下图所示。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5.10.1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初识数组</a:t>
            </a: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1990750" y="3141762"/>
          <a:ext cx="7661652" cy="20162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3191007" imgH="828718" progId="Visio.Drawing.15">
                  <p:embed/>
                </p:oleObj>
              </mc:Choice>
              <mc:Fallback>
                <p:oleObj name="Visio" r:id="rId2" imgW="3191007" imgH="828718" progId="Visio.Drawing.15">
                  <p:embed/>
                  <p:pic>
                    <p:nvPicPr>
                      <p:cNvPr id="4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0750" y="3141762"/>
                        <a:ext cx="7661652" cy="201622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7665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组合 2"/>
          <p:cNvGrpSpPr/>
          <p:nvPr/>
        </p:nvGrpSpPr>
        <p:grpSpPr>
          <a:xfrm>
            <a:off x="4899447" y="1985403"/>
            <a:ext cx="6380335" cy="2596520"/>
            <a:chOff x="4899446" y="1985402"/>
            <a:chExt cx="6740375" cy="3417567"/>
          </a:xfrm>
        </p:grpSpPr>
        <p:sp>
          <p:nvSpPr>
            <p:cNvPr id="9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560850" y="323998"/>
              <a:ext cx="3417567" cy="6740375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10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8004" y="2418125"/>
              <a:ext cx="5703258" cy="25521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若要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使用数组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，首先需要将数组创建出来。在</a:t>
              </a:r>
              <a:r>
                <a:rPr lang="en-US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JavaScript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创建数组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的方式有两种，第</a:t>
              </a:r>
              <a:r>
                <a:rPr lang="en-US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种方式是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使用数组字面量“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[]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”创建数组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，第</a:t>
              </a:r>
              <a:r>
                <a:rPr lang="en-US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种方式是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使用</a:t>
              </a:r>
              <a:r>
                <a:rPr lang="en-US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new Array()</a:t>
              </a:r>
              <a:r>
                <a:rPr lang="zh-CN" altLang="zh-CN" sz="200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创建数组</a:t>
              </a:r>
              <a:r>
                <a:rPr lang="zh-CN" altLang="zh-CN" sz="2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</p:txBody>
        </p:sp>
      </p:grpSp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5.10.2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创建数组</a:t>
            </a:r>
          </a:p>
        </p:txBody>
      </p:sp>
    </p:spTree>
    <p:extLst>
      <p:ext uri="{BB962C8B-B14F-4D97-AF65-F5344CB8AC3E}">
        <p14:creationId xmlns:p14="http://schemas.microsoft.com/office/powerpoint/2010/main" val="463837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0630" y="1313709"/>
            <a:ext cx="8568952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使用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数组字面量“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[]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”创建数组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的语法格式如下。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842402" y="2378321"/>
            <a:ext cx="8433600" cy="499624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[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元素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1,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元素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2, …]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5.10.2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创建数组</a:t>
            </a:r>
          </a:p>
        </p:txBody>
      </p:sp>
      <p:sp>
        <p:nvSpPr>
          <p:cNvPr id="4" name="矩形 3"/>
          <p:cNvSpPr/>
          <p:nvPr/>
        </p:nvSpPr>
        <p:spPr>
          <a:xfrm>
            <a:off x="1054646" y="3357786"/>
            <a:ext cx="1000911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在上述语法格式中，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元素的数量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可以是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0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个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或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多个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，各元素之间使用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逗号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分隔。若元素的数量是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0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个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，则表示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创建一个空数组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。数组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中的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最后一个元素后面的逗号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可以存在也可以省略，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通常省略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09489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691" y="1269554"/>
            <a:ext cx="10064083" cy="4278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reload()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方法的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可选参数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forcedReload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是一个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布尔值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，当值为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true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时，表示强制浏览器从服务器加载页面资源，当值为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false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或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未传参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时，浏览器则可能从缓存中读取页面。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search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属性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通常用于在向服务器查询信息时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传入查询条件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，如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页码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、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搜索的关键字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、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排序方式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等。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assign()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方法在打开指定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URL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时，会生成一条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新的历史记录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，而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replace()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方法不会在浏览器历史记录中生成新的记录，并且在调用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replace()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方法后，用户不能返回到前一个页面。</a:t>
            </a:r>
          </a:p>
        </p:txBody>
      </p:sp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5.2.1	location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314004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2638" y="1415947"/>
            <a:ext cx="10513168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JavaScript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中，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允许数组中含有空位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，数组中的空位表示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没有任何值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，具体语法格式如下。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3088411" y="2561911"/>
            <a:ext cx="5620956" cy="55399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[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元素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1, ,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元素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2, …]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5.10.2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创建数组</a:t>
            </a:r>
          </a:p>
        </p:txBody>
      </p:sp>
      <p:sp>
        <p:nvSpPr>
          <p:cNvPr id="4" name="矩形 3"/>
          <p:cNvSpPr/>
          <p:nvPr/>
        </p:nvSpPr>
        <p:spPr>
          <a:xfrm>
            <a:off x="982638" y="3677102"/>
            <a:ext cx="856895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在上述语法格式中，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元素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和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元素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之间含有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个空位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69946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0630" y="1557586"/>
            <a:ext cx="8514392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下面通过代码演示如何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使用数组字面量“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[]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”创建数组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774726" y="2709714"/>
            <a:ext cx="8433600" cy="1938992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 arr01 = [];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 arr02 = ['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小明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, ,'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小智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'];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 arr03 = ['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草莓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苹果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香蕉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'];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 arr04 = [13,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玉米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true, null, undefined, [22, 33]];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5.10.2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创建数组</a:t>
            </a:r>
          </a:p>
        </p:txBody>
      </p:sp>
    </p:spTree>
    <p:extLst>
      <p:ext uri="{BB962C8B-B14F-4D97-AF65-F5344CB8AC3E}">
        <p14:creationId xmlns:p14="http://schemas.microsoft.com/office/powerpoint/2010/main" val="87520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3970118" y="3014256"/>
            <a:ext cx="6733001" cy="830997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48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数组的</a:t>
            </a:r>
            <a:r>
              <a:rPr lang="zh-CN" altLang="en-US" sz="4800" b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基本操作</a:t>
            </a:r>
            <a:endParaRPr lang="zh-CN" altLang="en-US" sz="4800" b="1" dirty="0">
              <a:solidFill>
                <a:srgbClr val="1369B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1270670" y="2809240"/>
            <a:ext cx="2091020" cy="1107996"/>
          </a:xfrm>
          <a:prstGeom prst="rect">
            <a:avLst/>
          </a:prstGeom>
          <a:noFill/>
        </p:spPr>
        <p:txBody>
          <a:bodyPr wrap="square" lIns="91443" tIns="45720" rIns="91443" bIns="45720" rtlCol="0">
            <a:spAutoFit/>
          </a:bodyPr>
          <a:lstStyle/>
          <a:p>
            <a:r>
              <a:rPr lang="en-US" altLang="zh-CN" sz="6600" b="1" dirty="0">
                <a:solidFill>
                  <a:srgbClr val="FAFAF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5.11</a:t>
            </a:r>
            <a:endParaRPr lang="en-US" altLang="en-GB" sz="6600" b="1" dirty="0">
              <a:solidFill>
                <a:srgbClr val="FAFAF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5664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143690" y="1115504"/>
            <a:ext cx="2071195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获取数组长度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1143690" y="266995"/>
            <a:ext cx="4735491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5.11.1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获取和修改数组长度</a:t>
            </a:r>
          </a:p>
        </p:txBody>
      </p:sp>
      <p:sp>
        <p:nvSpPr>
          <p:cNvPr id="10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690" y="1961983"/>
            <a:ext cx="8514392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JavaScript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中，</a:t>
            </a:r>
            <a:r>
              <a:rPr lang="zh-CN" altLang="en-US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获取数组长度</a:t>
            </a: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语法格式如下。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3502918" y="2941603"/>
            <a:ext cx="4859902" cy="55399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数组名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.length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43690" y="3890450"/>
            <a:ext cx="91999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在上述语法格式中，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数组名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是指用于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保存数组的变量名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。如果数组中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包含空位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，则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空位也会被计算在数组长度内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27550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690" y="1961983"/>
            <a:ext cx="8514392" cy="530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下面通过代码演示如何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获取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长度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838070" y="2858954"/>
            <a:ext cx="8433600" cy="1938992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 arr1 = [0, 30, 60, 90];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 arr2 = ['a', , , , 'b', 'c'];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console.log(arr1.length);	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4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console.log(arr2.length);		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6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1143690" y="266995"/>
            <a:ext cx="480749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5.11.1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获取和修改数组长度</a:t>
            </a:r>
          </a:p>
        </p:txBody>
      </p:sp>
      <p:sp>
        <p:nvSpPr>
          <p:cNvPr id="7" name="矩形 6"/>
          <p:cNvSpPr/>
          <p:nvPr/>
        </p:nvSpPr>
        <p:spPr>
          <a:xfrm>
            <a:off x="1143690" y="1115504"/>
            <a:ext cx="2071195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获取数组长度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302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143690" y="1115504"/>
            <a:ext cx="2071195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修改数组长度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1143690" y="266995"/>
            <a:ext cx="4807499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5.11.1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获取和修改数组长度</a:t>
            </a:r>
          </a:p>
        </p:txBody>
      </p:sp>
      <p:sp>
        <p:nvSpPr>
          <p:cNvPr id="10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5264" y="1961983"/>
            <a:ext cx="8514392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JavaScript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中，</a:t>
            </a:r>
            <a:r>
              <a:rPr lang="zh-CN" altLang="en-US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修改数组长度</a:t>
            </a: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语法格式如下。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3050521" y="2980723"/>
            <a:ext cx="4643878" cy="55399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数组名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.length = </a:t>
            </a: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数字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43690" y="3968690"/>
            <a:ext cx="999207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在修改数组长度时，如果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修改的数组长度大于数组原长度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，则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数组的末尾会出现空位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；如果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修改的数组长度等于数组原长度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，则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数组长度不变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；如果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修改的数组长度小于数组原长度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，则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多余的数组元素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将会被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舍弃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28438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3888" y="1619560"/>
            <a:ext cx="8514392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下面通过代码演示如何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修改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长度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959804" y="2206813"/>
            <a:ext cx="8433600" cy="4247317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arr3 = [0, 1];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arr3.length = 4;	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修改数组长度为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4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console.log(arr3);	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: (4) [0, 1, empty × 2]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arr4 = [0, 1];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arr4.length = 2;	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修改数组长度为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2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console.log(arr4);	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: (2) [0, 1]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arr5 = [0, 1, 2, 3];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arr5.length = 3;	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修改数组长度为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3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console.log(arr5);	// 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: (3) [0, 1, 2]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1143690" y="266995"/>
            <a:ext cx="4663483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5.11.1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获取和修改数组长度</a:t>
            </a:r>
          </a:p>
        </p:txBody>
      </p:sp>
      <p:sp>
        <p:nvSpPr>
          <p:cNvPr id="7" name="矩形 6"/>
          <p:cNvSpPr/>
          <p:nvPr/>
        </p:nvSpPr>
        <p:spPr>
          <a:xfrm>
            <a:off x="1143690" y="1115504"/>
            <a:ext cx="2071195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修改数组长度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6229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622" y="1390070"/>
            <a:ext cx="10657184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当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创建数组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后，就可以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访问数组中的某个元素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。在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JavaScript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中，访问数组的语法格式如下。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3587251" y="2578921"/>
            <a:ext cx="4880678" cy="55399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数组名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[</a:t>
            </a:r>
            <a:r>
              <a:rPr lang="zh-CN" altLang="en-US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索引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]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58828" y="3736999"/>
            <a:ext cx="856895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在上述语法格式中，若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索引大于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或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等于数组长度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，则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访问结果为</a:t>
            </a:r>
            <a:r>
              <a:rPr lang="en-US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undefined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5.11.2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访问数组</a:t>
            </a:r>
          </a:p>
        </p:txBody>
      </p:sp>
    </p:spTree>
    <p:extLst>
      <p:ext uri="{BB962C8B-B14F-4D97-AF65-F5344CB8AC3E}">
        <p14:creationId xmlns:p14="http://schemas.microsoft.com/office/powerpoint/2010/main" val="172129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2638" y="1152740"/>
            <a:ext cx="8514392" cy="530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下面通过代码演示如何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</a:t>
            </a:r>
            <a:r>
              <a:rPr lang="zh-CN" altLang="en-US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创建数组后访问数组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954934" y="2062797"/>
            <a:ext cx="10225136" cy="3785652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 course = ['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语文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数学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英语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政治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历史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'];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console.log(course);        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(5) ['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语文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数学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英语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政治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', '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历史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']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console.log(course[0]);	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输出结果为：语文</a:t>
            </a: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console.log(course[1]);	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输出结果为：数学</a:t>
            </a: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console.log(course[2]);	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输出结果为：英语</a:t>
            </a: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console.log(course[3]);	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输出结果为：政治</a:t>
            </a: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console.log(course[4]);	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输出结果为：历史</a:t>
            </a: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console.log(course[5]);	 //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undefined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5.11.2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访问数组</a:t>
            </a:r>
          </a:p>
        </p:txBody>
      </p:sp>
    </p:spTree>
    <p:extLst>
      <p:ext uri="{BB962C8B-B14F-4D97-AF65-F5344CB8AC3E}">
        <p14:creationId xmlns:p14="http://schemas.microsoft.com/office/powerpoint/2010/main" val="1690885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总结小人">
            <a:extLst>
              <a:ext uri="{FF2B5EF4-FFF2-40B4-BE49-F238E27FC236}">
                <a16:creationId xmlns:a16="http://schemas.microsoft.com/office/drawing/2014/main" id="{B6DA8452-0BB1-4A92-968E-A043641C5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773081"/>
            <a:ext cx="4077405" cy="592455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4899447" y="1985403"/>
            <a:ext cx="6380335" cy="3170983"/>
            <a:chOff x="4899446" y="1985402"/>
            <a:chExt cx="6740375" cy="3417567"/>
          </a:xfrm>
        </p:grpSpPr>
        <p:sp>
          <p:nvSpPr>
            <p:cNvPr id="9" name="圆角矩形标注 11">
              <a:extLst>
                <a:ext uri="{FF2B5EF4-FFF2-40B4-BE49-F238E27FC236}">
                  <a16:creationId xmlns:a16="http://schemas.microsoft.com/office/drawing/2014/main" id="{06575A5B-724F-4573-9E80-68A788A2FC82}"/>
                </a:ext>
              </a:extLst>
            </p:cNvPr>
            <p:cNvSpPr/>
            <p:nvPr/>
          </p:nvSpPr>
          <p:spPr bwMode="auto">
            <a:xfrm rot="5400000">
              <a:off x="6560850" y="323998"/>
              <a:ext cx="3417567" cy="6740375"/>
            </a:xfrm>
            <a:prstGeom prst="wedgeRoundRectCallout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10" name="矩形 5">
              <a:extLst>
                <a:ext uri="{FF2B5EF4-FFF2-40B4-BE49-F238E27FC236}">
                  <a16:creationId xmlns:a16="http://schemas.microsoft.com/office/drawing/2014/main" id="{8C22BF7A-4BC1-4144-9B36-68D1715B1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7956" y="2180526"/>
              <a:ext cx="6021508" cy="3084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通常在数组中会有多个元素，如果需要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访问数组中的所有元素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，使用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“数组名</a:t>
              </a:r>
              <a:r>
                <a:rPr lang="en-US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[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索引</a:t>
              </a:r>
              <a:r>
                <a:rPr lang="en-US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]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”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的方式进行访问不仅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麻烦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，还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增加了代码量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，这时可以使用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遍历数组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的方式访问数组中的所有元素。遍历数组是指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将数组中的元素全部访问一遍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。使用</a:t>
              </a:r>
              <a:r>
                <a:rPr lang="en-US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for</a:t>
              </a:r>
              <a:r>
                <a:rPr lang="zh-CN" altLang="zh-CN" sz="2000" dirty="0">
                  <a:solidFill>
                    <a:srgbClr val="1369B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语句</a:t>
              </a:r>
              <a:r>
                <a:rPr lang="zh-CN" altLang="zh-CN" sz="2000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可以对数组进行遍历。</a:t>
              </a:r>
            </a:p>
          </p:txBody>
        </p:sp>
      </p:grpSp>
      <p:sp>
        <p:nvSpPr>
          <p:cNvPr id="11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5.11.3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遍历数组</a:t>
            </a:r>
          </a:p>
        </p:txBody>
      </p:sp>
    </p:spTree>
    <p:extLst>
      <p:ext uri="{BB962C8B-B14F-4D97-AF65-F5344CB8AC3E}">
        <p14:creationId xmlns:p14="http://schemas.microsoft.com/office/powerpoint/2010/main" val="339396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5818" y="1014600"/>
            <a:ext cx="8568952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下面以如下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URL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为例，演示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location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对象常用的属性的使用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  <p:sp>
        <p:nvSpPr>
          <p:cNvPr id="7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5.2.1	location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对象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2566814" y="1629594"/>
            <a:ext cx="6840760" cy="55399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http://127.0.0.1:5500/test.html?name=a#data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10682" y="2205658"/>
            <a:ext cx="840408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在浏览器打开上述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URL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时，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location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对象常用的属性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的示例代码如下。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126654" y="2781722"/>
            <a:ext cx="10081120" cy="3416320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</a:t>
            </a:r>
            <a:r>
              <a:rPr lang="en-US" altLang="zh-CN" sz="18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location.search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);          	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?name=a</a:t>
            </a:r>
            <a:endParaRPr lang="zh-CN" altLang="zh-CN" sz="18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</a:t>
            </a:r>
            <a:r>
              <a:rPr lang="en-US" altLang="zh-CN" sz="18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location.hash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);            	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#data</a:t>
            </a:r>
            <a:endParaRPr lang="zh-CN" altLang="zh-CN" sz="18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</a:t>
            </a:r>
            <a:r>
              <a:rPr lang="en-US" altLang="zh-CN" sz="18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location.host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);               	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127.0.0.1:5500</a:t>
            </a:r>
            <a:endParaRPr lang="zh-CN" altLang="zh-CN" sz="18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</a:t>
            </a:r>
            <a:r>
              <a:rPr lang="en-US" altLang="zh-CN" sz="18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location.hostname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);	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127.0.0.1</a:t>
            </a:r>
            <a:endParaRPr lang="zh-CN" altLang="zh-CN" sz="18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</a:t>
            </a:r>
            <a:r>
              <a:rPr lang="en-US" altLang="zh-CN" sz="18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location.href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);               	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: http://127.0.0.1:5500/test.html</a:t>
            </a:r>
            <a:endParaRPr lang="zh-CN" altLang="zh-CN" sz="18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</a:t>
            </a:r>
            <a:r>
              <a:rPr lang="en-US" altLang="zh-CN" sz="18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location.pathname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);      	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/test.html</a:t>
            </a:r>
            <a:endParaRPr lang="zh-CN" altLang="zh-CN" sz="18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</a:t>
            </a:r>
            <a:r>
              <a:rPr lang="en-US" altLang="zh-CN" sz="18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location.port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);                	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5500</a:t>
            </a:r>
            <a:endParaRPr lang="zh-CN" altLang="zh-CN" sz="18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</a:t>
            </a:r>
            <a:r>
              <a:rPr lang="en-US" altLang="zh-CN" sz="18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location.protocol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);         	// </a:t>
            </a:r>
            <a:r>
              <a:rPr lang="zh-CN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输出结果为：</a:t>
            </a:r>
            <a:r>
              <a:rPr lang="en-US" altLang="zh-CN" sz="18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http:</a:t>
            </a:r>
            <a:endParaRPr lang="zh-CN" altLang="zh-CN" sz="18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03966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6392" y="1494575"/>
            <a:ext cx="8672572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JavaScript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中，</a:t>
            </a:r>
            <a:r>
              <a:rPr lang="zh-CN" altLang="en-US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遍历</a:t>
            </a:r>
            <a:r>
              <a:rPr lang="zh-CN" altLang="zh-CN" sz="200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的语法格式如下。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769732" y="2464985"/>
            <a:ext cx="8433600" cy="1477328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for (var i = 0; i &lt;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数组名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.length; i++) {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 </a:t>
            </a:r>
            <a:r>
              <a:rPr lang="zh-CN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数组名</a:t>
            </a: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[i]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}</a:t>
            </a:r>
            <a:endParaRPr lang="zh-CN" altLang="zh-CN" sz="200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6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5.11.3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遍历数组</a:t>
            </a:r>
          </a:p>
        </p:txBody>
      </p:sp>
      <p:sp>
        <p:nvSpPr>
          <p:cNvPr id="2" name="矩形 1"/>
          <p:cNvSpPr/>
          <p:nvPr/>
        </p:nvSpPr>
        <p:spPr>
          <a:xfrm>
            <a:off x="1143691" y="4509914"/>
            <a:ext cx="8433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在上述语法格式中，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变量</a:t>
            </a:r>
            <a:r>
              <a:rPr lang="en-US" altLang="zh-CN" sz="2000" dirty="0" err="1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表示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循环计数器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其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名称可以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自定义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95054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5">
            <a:extLst>
              <a:ext uri="{FF2B5EF4-FFF2-40B4-BE49-F238E27FC236}">
                <a16:creationId xmlns:a16="http://schemas.microsoft.com/office/drawing/2014/main" id="{88A2767E-6F2C-4E24-978D-C8C7F5710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2638" y="1156774"/>
            <a:ext cx="10297144" cy="1508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下面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以求班级中语文成绩的平均分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为例进行演示。首先使用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数组保存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班级中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所有学生的语文成绩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，然后通过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遍历数组对数组元素求和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，最后使用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求和结果除以数组的长度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求出班级的</a:t>
            </a:r>
            <a:r>
              <a:rPr lang="zh-CN" altLang="zh-CN" sz="2000" dirty="0">
                <a:solidFill>
                  <a:srgbClr val="1369B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语文成绩平均分</a:t>
            </a:r>
            <a:r>
              <a:rPr lang="zh-CN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，示例代码如下。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D7E020-D0A4-47DE-BE0C-F3967B274E91}"/>
              </a:ext>
            </a:extLst>
          </p:cNvPr>
          <p:cNvSpPr txBox="1"/>
          <p:nvPr/>
        </p:nvSpPr>
        <p:spPr>
          <a:xfrm>
            <a:off x="1879594" y="2997746"/>
            <a:ext cx="8433600" cy="2862322"/>
          </a:xfrm>
          <a:prstGeom prst="rect">
            <a:avLst/>
          </a:prstGeom>
          <a:solidFill>
            <a:srgbClr val="F2F2F2"/>
          </a:solidFill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score = [75, 78, 83, 88, 89, 60, 56, 95, 93, 67];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sum = 0;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for (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var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= 1; 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&lt; 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score.length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; 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++) {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 sum += score[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];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}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console.log(sum / 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score.length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);</a:t>
            </a:r>
            <a:endParaRPr lang="zh-CN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5.11.3	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遍历数组</a:t>
            </a:r>
          </a:p>
        </p:txBody>
      </p:sp>
    </p:spTree>
    <p:extLst>
      <p:ext uri="{BB962C8B-B14F-4D97-AF65-F5344CB8AC3E}">
        <p14:creationId xmlns:p14="http://schemas.microsoft.com/office/powerpoint/2010/main" val="399066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355D1AE-A046-7EEC-35B2-4CEA6CE5F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582" y="1269554"/>
            <a:ext cx="6735201" cy="468052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73EFD5F-BFA2-9D59-16A2-D7D7B04A928A}"/>
              </a:ext>
            </a:extLst>
          </p:cNvPr>
          <p:cNvSpPr txBox="1"/>
          <p:nvPr/>
        </p:nvSpPr>
        <p:spPr>
          <a:xfrm>
            <a:off x="7463358" y="1701602"/>
            <a:ext cx="4464497" cy="37421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 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data.js </a:t>
            </a:r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文件中的数组进行遍历，提取其中包含图片、商品名称和价格的数据，并展示出类似左侧图片的效果。</a:t>
            </a: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提示：</a:t>
            </a: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注意部分产品可能没有图片，因此需要筛选 </a:t>
            </a:r>
            <a:r>
              <a:rPr lang="en-US" altLang="zh-CN" sz="16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productMedia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不为空的产品，将这些产品信息放入新数组。</a:t>
            </a:r>
            <a:endParaRPr lang="en-US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可以使用 </a:t>
            </a:r>
            <a:r>
              <a:rPr lang="en-US" altLang="zh-CN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 </a:t>
            </a:r>
            <a:r>
              <a:rPr lang="zh-CN" altLang="en-US" sz="16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的卡片组件来实现响应式布局效果。</a:t>
            </a:r>
            <a:endParaRPr lang="zh-CN" altLang="zh-CN" sz="16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E00BB24-80F5-57CE-DED3-D7871E24837D}"/>
              </a:ext>
            </a:extLst>
          </p:cNvPr>
          <p:cNvSpPr txBox="1"/>
          <p:nvPr/>
        </p:nvSpPr>
        <p:spPr>
          <a:xfrm>
            <a:off x="1143691" y="266995"/>
            <a:ext cx="3895536" cy="506086"/>
          </a:xfrm>
          <a:prstGeom prst="rect">
            <a:avLst/>
          </a:prstGeom>
        </p:spPr>
        <p:txBody>
          <a:bodyPr lIns="0" tIns="60958" rIns="0" bIns="6095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Lab 5.3 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产品缩略图</a:t>
            </a:r>
          </a:p>
        </p:txBody>
      </p:sp>
    </p:spTree>
    <p:extLst>
      <p:ext uri="{BB962C8B-B14F-4D97-AF65-F5344CB8AC3E}">
        <p14:creationId xmlns:p14="http://schemas.microsoft.com/office/powerpoint/2010/main" val="297554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2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5DA2"/>
      </a:accent1>
      <a:accent2>
        <a:srgbClr val="C4C7CB"/>
      </a:accent2>
      <a:accent3>
        <a:srgbClr val="7F7F7F"/>
      </a:accent3>
      <a:accent4>
        <a:srgbClr val="7F7F7F"/>
      </a:accent4>
      <a:accent5>
        <a:srgbClr val="7F7F7F"/>
      </a:accent5>
      <a:accent6>
        <a:srgbClr val="7F7F7F"/>
      </a:accent6>
      <a:hlink>
        <a:srgbClr val="17365D"/>
      </a:hlink>
      <a:folHlink>
        <a:srgbClr val="548DD4"/>
      </a:folHlink>
    </a:clrScheme>
    <a:fontScheme name="ud0ofpxa">
      <a:majorFont>
        <a:latin typeface="字魂105号-简雅黑"/>
        <a:ea typeface="字魂105号-简雅黑"/>
        <a:cs typeface=""/>
      </a:majorFont>
      <a:minorFont>
        <a:latin typeface="字魂105号-简雅黑"/>
        <a:ea typeface="字魂105号-简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16509</TotalTime>
  <Words>6265</Words>
  <Application>Microsoft Office PowerPoint</Application>
  <PresentationFormat>自定义</PresentationFormat>
  <Paragraphs>557</Paragraphs>
  <Slides>92</Slides>
  <Notes>40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92</vt:i4>
      </vt:variant>
    </vt:vector>
  </HeadingPairs>
  <TitlesOfParts>
    <vt:vector size="101" baseType="lpstr">
      <vt:lpstr>Microsoft YaHei</vt:lpstr>
      <vt:lpstr>Microsoft YaHei</vt:lpstr>
      <vt:lpstr>字魂105号-简雅黑</vt:lpstr>
      <vt:lpstr>Arial</vt:lpstr>
      <vt:lpstr>Calibri</vt:lpstr>
      <vt:lpstr>Wingdings</vt:lpstr>
      <vt:lpstr>webwppDefTheme</vt:lpstr>
      <vt:lpstr>Office 主题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蓝白商务述职报告工作总结ppt模板</dc:title>
  <dc:creator>常董</dc:creator>
  <cp:lastModifiedBy>MateBook</cp:lastModifiedBy>
  <cp:revision>5367</cp:revision>
  <dcterms:created xsi:type="dcterms:W3CDTF">2020-11-09T06:56:00Z</dcterms:created>
  <dcterms:modified xsi:type="dcterms:W3CDTF">2024-12-08T06:24:26Z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2052-11.1.0.10072</vt:lpwstr>
  </property>
</Properties>
</file>